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52"/>
  </p:notesMasterIdLst>
  <p:handoutMasterIdLst>
    <p:handoutMasterId r:id="rId53"/>
  </p:handoutMasterIdLst>
  <p:sldIdLst>
    <p:sldId id="256" r:id="rId2"/>
    <p:sldId id="439" r:id="rId3"/>
    <p:sldId id="485" r:id="rId4"/>
    <p:sldId id="440" r:id="rId5"/>
    <p:sldId id="455" r:id="rId6"/>
    <p:sldId id="456" r:id="rId7"/>
    <p:sldId id="457" r:id="rId8"/>
    <p:sldId id="458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4" r:id="rId21"/>
    <p:sldId id="483" r:id="rId22"/>
    <p:sldId id="459" r:id="rId23"/>
    <p:sldId id="460" r:id="rId24"/>
    <p:sldId id="463" r:id="rId25"/>
    <p:sldId id="464" r:id="rId26"/>
    <p:sldId id="470" r:id="rId27"/>
    <p:sldId id="451" r:id="rId28"/>
    <p:sldId id="417" r:id="rId29"/>
    <p:sldId id="418" r:id="rId30"/>
    <p:sldId id="419" r:id="rId31"/>
    <p:sldId id="422" r:id="rId32"/>
    <p:sldId id="423" r:id="rId33"/>
    <p:sldId id="489" r:id="rId34"/>
    <p:sldId id="491" r:id="rId35"/>
    <p:sldId id="420" r:id="rId36"/>
    <p:sldId id="424" r:id="rId37"/>
    <p:sldId id="425" r:id="rId38"/>
    <p:sldId id="426" r:id="rId39"/>
    <p:sldId id="427" r:id="rId40"/>
    <p:sldId id="428" r:id="rId41"/>
    <p:sldId id="429" r:id="rId42"/>
    <p:sldId id="430" r:id="rId43"/>
    <p:sldId id="431" r:id="rId44"/>
    <p:sldId id="432" r:id="rId45"/>
    <p:sldId id="433" r:id="rId46"/>
    <p:sldId id="434" r:id="rId47"/>
    <p:sldId id="486" r:id="rId48"/>
    <p:sldId id="487" r:id="rId49"/>
    <p:sldId id="488" r:id="rId50"/>
    <p:sldId id="438" r:id="rId51"/>
  </p:sldIdLst>
  <p:sldSz cx="9144000" cy="6858000" type="screen4x3"/>
  <p:notesSz cx="9928225" cy="67976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1DEF"/>
    <a:srgbClr val="45C3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68" autoAdjust="0"/>
    <p:restoredTop sz="94660"/>
  </p:normalViewPr>
  <p:slideViewPr>
    <p:cSldViewPr>
      <p:cViewPr>
        <p:scale>
          <a:sx n="80" d="100"/>
          <a:sy n="80" d="100"/>
        </p:scale>
        <p:origin x="-101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1998" y="-102"/>
      </p:cViewPr>
      <p:guideLst>
        <p:guide orient="horz" pos="2142"/>
        <p:guide pos="312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0.wmf"/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2283" cy="33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4357" y="0"/>
            <a:ext cx="4302283" cy="33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456116"/>
            <a:ext cx="4302283" cy="33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4357" y="6456116"/>
            <a:ext cx="4302283" cy="33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F8D4424-F8E5-400D-8458-61F901ED024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0963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2283" cy="33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4357" y="0"/>
            <a:ext cx="4302283" cy="33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5488" y="509588"/>
            <a:ext cx="3397250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347" y="3228857"/>
            <a:ext cx="7943531" cy="3059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6116"/>
            <a:ext cx="4302283" cy="33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4357" y="6456116"/>
            <a:ext cx="4302283" cy="33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D501587-0211-4DAE-812E-FAA8E892BD5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17022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/>
        </p:nvSpPr>
        <p:spPr bwMode="blackWhite">
          <a:xfrm>
            <a:off x="0" y="0"/>
            <a:ext cx="8896350" cy="6780213"/>
          </a:xfrm>
          <a:custGeom>
            <a:avLst/>
            <a:gdLst/>
            <a:ahLst/>
            <a:cxnLst>
              <a:cxn ang="0">
                <a:pos x="2822" y="0"/>
              </a:cxn>
              <a:cxn ang="0">
                <a:pos x="0" y="975"/>
              </a:cxn>
              <a:cxn ang="0">
                <a:pos x="2169" y="3619"/>
              </a:cxn>
              <a:cxn ang="0">
                <a:pos x="3985" y="1125"/>
              </a:cxn>
              <a:cxn ang="0">
                <a:pos x="2822" y="0"/>
              </a:cxn>
              <a:cxn ang="0">
                <a:pos x="2822" y="0"/>
              </a:cxn>
            </a:cxnLst>
            <a:rect l="0" t="0" r="r" b="b"/>
            <a:pathLst>
              <a:path w="3985" h="3619">
                <a:moveTo>
                  <a:pt x="2822" y="0"/>
                </a:moveTo>
                <a:lnTo>
                  <a:pt x="0" y="975"/>
                </a:lnTo>
                <a:lnTo>
                  <a:pt x="2169" y="3619"/>
                </a:lnTo>
                <a:lnTo>
                  <a:pt x="3985" y="1125"/>
                </a:lnTo>
                <a:lnTo>
                  <a:pt x="2822" y="0"/>
                </a:lnTo>
                <a:lnTo>
                  <a:pt x="2822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228600" y="0"/>
            <a:ext cx="2286000" cy="1219200"/>
            <a:chOff x="123" y="148"/>
            <a:chExt cx="2386" cy="1120"/>
          </a:xfrm>
        </p:grpSpPr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178" y="177"/>
              <a:ext cx="2250" cy="1016"/>
            </a:xfrm>
            <a:custGeom>
              <a:avLst/>
              <a:gdLst/>
              <a:ahLst/>
              <a:cxnLst>
                <a:cxn ang="0">
                  <a:pos x="794" y="395"/>
                </a:cxn>
                <a:cxn ang="0">
                  <a:pos x="710" y="318"/>
                </a:cxn>
                <a:cxn ang="0">
                  <a:pos x="556" y="210"/>
                </a:cxn>
                <a:cxn ang="0">
                  <a:pos x="71" y="0"/>
                </a:cxn>
                <a:cxn ang="0">
                  <a:pos x="23" y="20"/>
                </a:cxn>
                <a:cxn ang="0">
                  <a:pos x="0" y="83"/>
                </a:cxn>
                <a:cxn ang="0">
                  <a:pos x="28" y="155"/>
                </a:cxn>
                <a:cxn ang="0">
                  <a:pos x="570" y="409"/>
                </a:cxn>
                <a:cxn ang="0">
                  <a:pos x="689" y="393"/>
                </a:cxn>
                <a:cxn ang="0">
                  <a:pos x="785" y="414"/>
                </a:cxn>
                <a:cxn ang="0">
                  <a:pos x="794" y="395"/>
                </a:cxn>
                <a:cxn ang="0">
                  <a:pos x="794" y="395"/>
                </a:cxn>
              </a:cxnLst>
              <a:rect l="0" t="0" r="r" b="b"/>
              <a:pathLst>
                <a:path w="794" h="414">
                  <a:moveTo>
                    <a:pt x="794" y="395"/>
                  </a:moveTo>
                  <a:lnTo>
                    <a:pt x="710" y="318"/>
                  </a:lnTo>
                  <a:lnTo>
                    <a:pt x="556" y="210"/>
                  </a:lnTo>
                  <a:lnTo>
                    <a:pt x="71" y="0"/>
                  </a:lnTo>
                  <a:lnTo>
                    <a:pt x="23" y="20"/>
                  </a:lnTo>
                  <a:lnTo>
                    <a:pt x="0" y="83"/>
                  </a:lnTo>
                  <a:lnTo>
                    <a:pt x="28" y="155"/>
                  </a:lnTo>
                  <a:lnTo>
                    <a:pt x="570" y="409"/>
                  </a:lnTo>
                  <a:lnTo>
                    <a:pt x="689" y="393"/>
                  </a:lnTo>
                  <a:lnTo>
                    <a:pt x="785" y="414"/>
                  </a:lnTo>
                  <a:lnTo>
                    <a:pt x="794" y="395"/>
                  </a:lnTo>
                  <a:lnTo>
                    <a:pt x="794" y="395"/>
                  </a:lnTo>
                  <a:close/>
                </a:path>
              </a:pathLst>
            </a:custGeom>
            <a:solidFill>
              <a:srgbClr val="F8F8F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" name="Freeform 10"/>
            <p:cNvSpPr>
              <a:spLocks/>
            </p:cNvSpPr>
            <p:nvPr userDrawn="1"/>
          </p:nvSpPr>
          <p:spPr bwMode="auto">
            <a:xfrm>
              <a:off x="166" y="260"/>
              <a:ext cx="2244" cy="1008"/>
            </a:xfrm>
            <a:custGeom>
              <a:avLst/>
              <a:gdLst/>
              <a:ahLst/>
              <a:cxnLst>
                <a:cxn ang="0">
                  <a:pos x="137" y="0"/>
                </a:cxn>
                <a:cxn ang="0">
                  <a:pos x="1331" y="519"/>
                </a:cxn>
                <a:cxn ang="0">
                  <a:pos x="1428" y="638"/>
                </a:cxn>
                <a:cxn ang="0">
                  <a:pos x="1586" y="792"/>
                </a:cxn>
                <a:cxn ang="0">
                  <a:pos x="1565" y="821"/>
                </a:cxn>
                <a:cxn ang="0">
                  <a:pos x="1350" y="787"/>
                </a:cxn>
                <a:cxn ang="0">
                  <a:pos x="1145" y="811"/>
                </a:cxn>
                <a:cxn ang="0">
                  <a:pos x="42" y="298"/>
                </a:cxn>
                <a:cxn ang="0">
                  <a:pos x="0" y="150"/>
                </a:cxn>
                <a:cxn ang="0">
                  <a:pos x="46" y="32"/>
                </a:cxn>
                <a:cxn ang="0">
                  <a:pos x="137" y="0"/>
                </a:cxn>
                <a:cxn ang="0">
                  <a:pos x="137" y="0"/>
                </a:cxn>
              </a:cxnLst>
              <a:rect l="0" t="0" r="r" b="b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" name="Freeform 11"/>
            <p:cNvSpPr>
              <a:spLocks/>
            </p:cNvSpPr>
            <p:nvPr userDrawn="1"/>
          </p:nvSpPr>
          <p:spPr bwMode="auto">
            <a:xfrm>
              <a:off x="474" y="343"/>
              <a:ext cx="1488" cy="920"/>
            </a:xfrm>
            <a:custGeom>
              <a:avLst/>
              <a:gdLst/>
              <a:ahLst/>
              <a:cxnLst>
                <a:cxn ang="0">
                  <a:pos x="0" y="325"/>
                </a:cxn>
                <a:cxn ang="0">
                  <a:pos x="922" y="747"/>
                </a:cxn>
                <a:cxn ang="0">
                  <a:pos x="939" y="534"/>
                </a:cxn>
                <a:cxn ang="0">
                  <a:pos x="1049" y="422"/>
                </a:cxn>
                <a:cxn ang="0">
                  <a:pos x="78" y="0"/>
                </a:cxn>
                <a:cxn ang="0">
                  <a:pos x="0" y="127"/>
                </a:cxn>
                <a:cxn ang="0">
                  <a:pos x="0" y="325"/>
                </a:cxn>
                <a:cxn ang="0">
                  <a:pos x="0" y="325"/>
                </a:cxn>
              </a:cxnLst>
              <a:rect l="0" t="0" r="r" b="b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9" name="Group 12"/>
            <p:cNvGrpSpPr>
              <a:grpSpLocks/>
            </p:cNvGrpSpPr>
            <p:nvPr userDrawn="1"/>
          </p:nvGrpSpPr>
          <p:grpSpPr bwMode="auto">
            <a:xfrm>
              <a:off x="123" y="148"/>
              <a:ext cx="2386" cy="1081"/>
              <a:chOff x="123" y="148"/>
              <a:chExt cx="2386" cy="1081"/>
            </a:xfrm>
          </p:grpSpPr>
          <p:sp>
            <p:nvSpPr>
              <p:cNvPr id="10" name="Freeform 13"/>
              <p:cNvSpPr>
                <a:spLocks/>
              </p:cNvSpPr>
              <p:nvPr userDrawn="1"/>
            </p:nvSpPr>
            <p:spPr bwMode="auto">
              <a:xfrm>
                <a:off x="2005" y="934"/>
                <a:ext cx="212" cy="213"/>
              </a:xfrm>
              <a:custGeom>
                <a:avLst/>
                <a:gdLst/>
                <a:ahLst/>
                <a:cxnLst>
                  <a:cxn ang="0">
                    <a:pos x="110" y="0"/>
                  </a:cxn>
                  <a:cxn ang="0">
                    <a:pos x="40" y="66"/>
                  </a:cxn>
                  <a:cxn ang="0">
                    <a:pos x="0" y="173"/>
                  </a:cxn>
                  <a:cxn ang="0">
                    <a:pos x="80" y="160"/>
                  </a:cxn>
                  <a:cxn ang="0">
                    <a:pos x="103" y="84"/>
                  </a:cxn>
                  <a:cxn ang="0">
                    <a:pos x="150" y="27"/>
                  </a:cxn>
                  <a:cxn ang="0">
                    <a:pos x="110" y="0"/>
                  </a:cxn>
                  <a:cxn ang="0">
                    <a:pos x="110" y="0"/>
                  </a:cxn>
                </a:cxnLst>
                <a:rect l="0" t="0" r="r" b="b"/>
                <a:pathLst>
                  <a:path w="150" h="173">
                    <a:moveTo>
                      <a:pt x="110" y="0"/>
                    </a:moveTo>
                    <a:lnTo>
                      <a:pt x="40" y="66"/>
                    </a:lnTo>
                    <a:lnTo>
                      <a:pt x="0" y="173"/>
                    </a:lnTo>
                    <a:lnTo>
                      <a:pt x="80" y="160"/>
                    </a:lnTo>
                    <a:lnTo>
                      <a:pt x="103" y="84"/>
                    </a:lnTo>
                    <a:lnTo>
                      <a:pt x="150" y="27"/>
                    </a:lnTo>
                    <a:lnTo>
                      <a:pt x="110" y="0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1" name="Freeform 14"/>
              <p:cNvSpPr>
                <a:spLocks/>
              </p:cNvSpPr>
              <p:nvPr userDrawn="1"/>
            </p:nvSpPr>
            <p:spPr bwMode="auto">
              <a:xfrm>
                <a:off x="123" y="148"/>
                <a:ext cx="2386" cy="1081"/>
              </a:xfrm>
              <a:custGeom>
                <a:avLst/>
                <a:gdLst/>
                <a:ahLst/>
                <a:cxnLst>
                  <a:cxn ang="0">
                    <a:pos x="156" y="0"/>
                  </a:cxn>
                  <a:cxn ang="0">
                    <a:pos x="63" y="52"/>
                  </a:cxn>
                  <a:cxn ang="0">
                    <a:pos x="0" y="208"/>
                  </a:cxn>
                  <a:cxn ang="0">
                    <a:pos x="67" y="358"/>
                  </a:cxn>
                  <a:cxn ang="0">
                    <a:pos x="1182" y="867"/>
                  </a:cxn>
                  <a:cxn ang="0">
                    <a:pos x="1422" y="835"/>
                  </a:cxn>
                  <a:cxn ang="0">
                    <a:pos x="1616" y="880"/>
                  </a:cxn>
                  <a:cxn ang="0">
                    <a:pos x="1684" y="808"/>
                  </a:cxn>
                  <a:cxn ang="0">
                    <a:pos x="1502" y="664"/>
                  </a:cxn>
                  <a:cxn ang="0">
                    <a:pos x="1428" y="512"/>
                  </a:cxn>
                  <a:cxn ang="0">
                    <a:pos x="1369" y="527"/>
                  </a:cxn>
                  <a:cxn ang="0">
                    <a:pos x="1439" y="664"/>
                  </a:cxn>
                  <a:cxn ang="0">
                    <a:pos x="1578" y="810"/>
                  </a:cxn>
                  <a:cxn ang="0">
                    <a:pos x="1413" y="787"/>
                  </a:cxn>
                  <a:cxn ang="0">
                    <a:pos x="1219" y="814"/>
                  </a:cxn>
                  <a:cxn ang="0">
                    <a:pos x="1255" y="650"/>
                  </a:cxn>
                  <a:cxn ang="0">
                    <a:pos x="1338" y="538"/>
                  </a:cxn>
                  <a:cxn ang="0">
                    <a:pos x="1241" y="552"/>
                  </a:cxn>
                  <a:cxn ang="0">
                    <a:pos x="1165" y="658"/>
                  </a:cxn>
                  <a:cxn ang="0">
                    <a:pos x="1139" y="791"/>
                  </a:cxn>
                  <a:cxn ang="0">
                    <a:pos x="107" y="310"/>
                  </a:cxn>
                  <a:cxn ang="0">
                    <a:pos x="80" y="215"/>
                  </a:cxn>
                  <a:cxn ang="0">
                    <a:pos x="103" y="95"/>
                  </a:cxn>
                  <a:cxn ang="0">
                    <a:pos x="217" y="0"/>
                  </a:cxn>
                  <a:cxn ang="0">
                    <a:pos x="156" y="0"/>
                  </a:cxn>
                  <a:cxn ang="0">
                    <a:pos x="156" y="0"/>
                  </a:cxn>
                </a:cxnLst>
                <a:rect l="0" t="0" r="r" b="b"/>
                <a:pathLst>
                  <a:path w="1684" h="880">
                    <a:moveTo>
                      <a:pt x="156" y="0"/>
                    </a:moveTo>
                    <a:lnTo>
                      <a:pt x="63" y="52"/>
                    </a:lnTo>
                    <a:lnTo>
                      <a:pt x="0" y="208"/>
                    </a:lnTo>
                    <a:lnTo>
                      <a:pt x="67" y="358"/>
                    </a:lnTo>
                    <a:lnTo>
                      <a:pt x="1182" y="867"/>
                    </a:lnTo>
                    <a:lnTo>
                      <a:pt x="1422" y="835"/>
                    </a:lnTo>
                    <a:lnTo>
                      <a:pt x="1616" y="880"/>
                    </a:lnTo>
                    <a:lnTo>
                      <a:pt x="1684" y="808"/>
                    </a:lnTo>
                    <a:lnTo>
                      <a:pt x="1502" y="664"/>
                    </a:lnTo>
                    <a:lnTo>
                      <a:pt x="1428" y="512"/>
                    </a:lnTo>
                    <a:lnTo>
                      <a:pt x="1369" y="527"/>
                    </a:lnTo>
                    <a:lnTo>
                      <a:pt x="1439" y="664"/>
                    </a:lnTo>
                    <a:lnTo>
                      <a:pt x="1578" y="810"/>
                    </a:lnTo>
                    <a:lnTo>
                      <a:pt x="1413" y="787"/>
                    </a:lnTo>
                    <a:lnTo>
                      <a:pt x="1219" y="814"/>
                    </a:lnTo>
                    <a:lnTo>
                      <a:pt x="1255" y="650"/>
                    </a:lnTo>
                    <a:lnTo>
                      <a:pt x="1338" y="538"/>
                    </a:lnTo>
                    <a:lnTo>
                      <a:pt x="1241" y="552"/>
                    </a:lnTo>
                    <a:lnTo>
                      <a:pt x="1165" y="658"/>
                    </a:lnTo>
                    <a:lnTo>
                      <a:pt x="1139" y="791"/>
                    </a:lnTo>
                    <a:lnTo>
                      <a:pt x="107" y="310"/>
                    </a:lnTo>
                    <a:lnTo>
                      <a:pt x="80" y="215"/>
                    </a:lnTo>
                    <a:lnTo>
                      <a:pt x="103" y="95"/>
                    </a:lnTo>
                    <a:lnTo>
                      <a:pt x="217" y="0"/>
                    </a:lnTo>
                    <a:lnTo>
                      <a:pt x="156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2" name="Freeform 15"/>
              <p:cNvSpPr>
                <a:spLocks/>
              </p:cNvSpPr>
              <p:nvPr userDrawn="1"/>
            </p:nvSpPr>
            <p:spPr bwMode="auto">
              <a:xfrm>
                <a:off x="323" y="158"/>
                <a:ext cx="1687" cy="614"/>
              </a:xfrm>
              <a:custGeom>
                <a:avLst/>
                <a:gdLst/>
                <a:ahLst/>
                <a:cxnLst>
                  <a:cxn ang="0">
                    <a:pos x="100" y="0"/>
                  </a:cxn>
                  <a:cxn ang="0">
                    <a:pos x="1190" y="490"/>
                  </a:cxn>
                  <a:cxn ang="0">
                    <a:pos x="1076" y="500"/>
                  </a:cxn>
                  <a:cxn ang="0">
                    <a:pos x="0" y="27"/>
                  </a:cxn>
                  <a:cxn ang="0">
                    <a:pos x="100" y="0"/>
                  </a:cxn>
                  <a:cxn ang="0">
                    <a:pos x="100" y="0"/>
                  </a:cxn>
                </a:cxnLst>
                <a:rect l="0" t="0" r="r" b="b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3" name="Freeform 16"/>
              <p:cNvSpPr>
                <a:spLocks/>
              </p:cNvSpPr>
              <p:nvPr userDrawn="1"/>
            </p:nvSpPr>
            <p:spPr bwMode="auto">
              <a:xfrm>
                <a:off x="410" y="252"/>
                <a:ext cx="227" cy="410"/>
              </a:xfrm>
              <a:custGeom>
                <a:avLst/>
                <a:gdLst/>
                <a:ahLst/>
                <a:cxnLst>
                  <a:cxn ang="0">
                    <a:pos x="116" y="0"/>
                  </a:cxn>
                  <a:cxn ang="0">
                    <a:pos x="19" y="106"/>
                  </a:cxn>
                  <a:cxn ang="0">
                    <a:pos x="0" y="230"/>
                  </a:cxn>
                  <a:cxn ang="0">
                    <a:pos x="33" y="314"/>
                  </a:cxn>
                  <a:cxn ang="0">
                    <a:pos x="94" y="335"/>
                  </a:cxn>
                  <a:cxn ang="0">
                    <a:pos x="76" y="154"/>
                  </a:cxn>
                  <a:cxn ang="0">
                    <a:pos x="160" y="17"/>
                  </a:cxn>
                  <a:cxn ang="0">
                    <a:pos x="116" y="0"/>
                  </a:cxn>
                  <a:cxn ang="0">
                    <a:pos x="116" y="0"/>
                  </a:cxn>
                </a:cxnLst>
                <a:rect l="0" t="0" r="r" b="b"/>
                <a:pathLst>
                  <a:path w="160" h="335">
                    <a:moveTo>
                      <a:pt x="116" y="0"/>
                    </a:moveTo>
                    <a:lnTo>
                      <a:pt x="19" y="106"/>
                    </a:lnTo>
                    <a:lnTo>
                      <a:pt x="0" y="230"/>
                    </a:lnTo>
                    <a:lnTo>
                      <a:pt x="33" y="314"/>
                    </a:lnTo>
                    <a:lnTo>
                      <a:pt x="94" y="335"/>
                    </a:lnTo>
                    <a:lnTo>
                      <a:pt x="76" y="154"/>
                    </a:lnTo>
                    <a:lnTo>
                      <a:pt x="160" y="17"/>
                    </a:lnTo>
                    <a:lnTo>
                      <a:pt x="116" y="0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4" name="Freeform 17"/>
              <p:cNvSpPr>
                <a:spLocks/>
              </p:cNvSpPr>
              <p:nvPr userDrawn="1"/>
            </p:nvSpPr>
            <p:spPr bwMode="auto">
              <a:xfrm>
                <a:off x="845" y="536"/>
                <a:ext cx="691" cy="363"/>
              </a:xfrm>
              <a:custGeom>
                <a:avLst/>
                <a:gdLst/>
                <a:ahLst/>
                <a:cxnLst>
                  <a:cxn ang="0">
                    <a:pos x="14" y="34"/>
                  </a:cxn>
                  <a:cxn ang="0">
                    <a:pos x="160" y="66"/>
                  </a:cxn>
                  <a:cxn ang="0">
                    <a:pos x="324" y="137"/>
                  </a:cxn>
                  <a:cxn ang="0">
                    <a:pos x="440" y="243"/>
                  </a:cxn>
                  <a:cxn ang="0">
                    <a:pos x="326" y="230"/>
                  </a:cxn>
                  <a:cxn ang="0">
                    <a:pos x="139" y="146"/>
                  </a:cxn>
                  <a:cxn ang="0">
                    <a:pos x="50" y="80"/>
                  </a:cxn>
                  <a:cxn ang="0">
                    <a:pos x="107" y="163"/>
                  </a:cxn>
                  <a:cxn ang="0">
                    <a:pos x="272" y="270"/>
                  </a:cxn>
                  <a:cxn ang="0">
                    <a:pos x="466" y="296"/>
                  </a:cxn>
                  <a:cxn ang="0">
                    <a:pos x="489" y="224"/>
                  </a:cxn>
                  <a:cxn ang="0">
                    <a:pos x="394" y="120"/>
                  </a:cxn>
                  <a:cxn ang="0">
                    <a:pos x="170" y="17"/>
                  </a:cxn>
                  <a:cxn ang="0">
                    <a:pos x="0" y="0"/>
                  </a:cxn>
                  <a:cxn ang="0">
                    <a:pos x="14" y="34"/>
                  </a:cxn>
                  <a:cxn ang="0">
                    <a:pos x="14" y="34"/>
                  </a:cxn>
                </a:cxnLst>
                <a:rect l="0" t="0" r="r" b="b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</p:grpSp>
      <p:grpSp>
        <p:nvGrpSpPr>
          <p:cNvPr id="15" name="Group 18"/>
          <p:cNvGrpSpPr>
            <a:grpSpLocks/>
          </p:cNvGrpSpPr>
          <p:nvPr/>
        </p:nvGrpSpPr>
        <p:grpSpPr bwMode="auto">
          <a:xfrm>
            <a:off x="8001000" y="4876800"/>
            <a:ext cx="742950" cy="1058863"/>
            <a:chOff x="4986" y="2752"/>
            <a:chExt cx="468" cy="667"/>
          </a:xfrm>
        </p:grpSpPr>
        <p:sp>
          <p:nvSpPr>
            <p:cNvPr id="16" name="Freeform 19"/>
            <p:cNvSpPr>
              <a:spLocks/>
            </p:cNvSpPr>
            <p:nvPr userDrawn="1"/>
          </p:nvSpPr>
          <p:spPr bwMode="auto">
            <a:xfrm rot="7320404">
              <a:off x="4909" y="2936"/>
              <a:ext cx="629" cy="293"/>
            </a:xfrm>
            <a:custGeom>
              <a:avLst/>
              <a:gdLst/>
              <a:ahLst/>
              <a:cxnLst>
                <a:cxn ang="0">
                  <a:pos x="794" y="395"/>
                </a:cxn>
                <a:cxn ang="0">
                  <a:pos x="710" y="318"/>
                </a:cxn>
                <a:cxn ang="0">
                  <a:pos x="556" y="210"/>
                </a:cxn>
                <a:cxn ang="0">
                  <a:pos x="71" y="0"/>
                </a:cxn>
                <a:cxn ang="0">
                  <a:pos x="23" y="20"/>
                </a:cxn>
                <a:cxn ang="0">
                  <a:pos x="0" y="83"/>
                </a:cxn>
                <a:cxn ang="0">
                  <a:pos x="28" y="155"/>
                </a:cxn>
                <a:cxn ang="0">
                  <a:pos x="570" y="409"/>
                </a:cxn>
                <a:cxn ang="0">
                  <a:pos x="689" y="393"/>
                </a:cxn>
                <a:cxn ang="0">
                  <a:pos x="785" y="414"/>
                </a:cxn>
                <a:cxn ang="0">
                  <a:pos x="794" y="395"/>
                </a:cxn>
                <a:cxn ang="0">
                  <a:pos x="794" y="395"/>
                </a:cxn>
              </a:cxnLst>
              <a:rect l="0" t="0" r="r" b="b"/>
              <a:pathLst>
                <a:path w="794" h="414">
                  <a:moveTo>
                    <a:pt x="794" y="395"/>
                  </a:moveTo>
                  <a:lnTo>
                    <a:pt x="710" y="318"/>
                  </a:lnTo>
                  <a:lnTo>
                    <a:pt x="556" y="210"/>
                  </a:lnTo>
                  <a:lnTo>
                    <a:pt x="71" y="0"/>
                  </a:lnTo>
                  <a:lnTo>
                    <a:pt x="23" y="20"/>
                  </a:lnTo>
                  <a:lnTo>
                    <a:pt x="0" y="83"/>
                  </a:lnTo>
                  <a:lnTo>
                    <a:pt x="28" y="155"/>
                  </a:lnTo>
                  <a:lnTo>
                    <a:pt x="570" y="409"/>
                  </a:lnTo>
                  <a:lnTo>
                    <a:pt x="689" y="393"/>
                  </a:lnTo>
                  <a:lnTo>
                    <a:pt x="785" y="414"/>
                  </a:lnTo>
                  <a:lnTo>
                    <a:pt x="794" y="395"/>
                  </a:lnTo>
                  <a:lnTo>
                    <a:pt x="794" y="395"/>
                  </a:lnTo>
                  <a:close/>
                </a:path>
              </a:pathLst>
            </a:custGeom>
            <a:solidFill>
              <a:srgbClr val="F8F8F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7" name="Freeform 20"/>
            <p:cNvSpPr>
              <a:spLocks/>
            </p:cNvSpPr>
            <p:nvPr userDrawn="1"/>
          </p:nvSpPr>
          <p:spPr bwMode="auto">
            <a:xfrm rot="7320404">
              <a:off x="4893" y="2923"/>
              <a:ext cx="627" cy="290"/>
            </a:xfrm>
            <a:custGeom>
              <a:avLst/>
              <a:gdLst/>
              <a:ahLst/>
              <a:cxnLst>
                <a:cxn ang="0">
                  <a:pos x="137" y="0"/>
                </a:cxn>
                <a:cxn ang="0">
                  <a:pos x="1331" y="519"/>
                </a:cxn>
                <a:cxn ang="0">
                  <a:pos x="1428" y="638"/>
                </a:cxn>
                <a:cxn ang="0">
                  <a:pos x="1586" y="792"/>
                </a:cxn>
                <a:cxn ang="0">
                  <a:pos x="1565" y="821"/>
                </a:cxn>
                <a:cxn ang="0">
                  <a:pos x="1350" y="787"/>
                </a:cxn>
                <a:cxn ang="0">
                  <a:pos x="1145" y="811"/>
                </a:cxn>
                <a:cxn ang="0">
                  <a:pos x="42" y="298"/>
                </a:cxn>
                <a:cxn ang="0">
                  <a:pos x="0" y="150"/>
                </a:cxn>
                <a:cxn ang="0">
                  <a:pos x="46" y="32"/>
                </a:cxn>
                <a:cxn ang="0">
                  <a:pos x="137" y="0"/>
                </a:cxn>
                <a:cxn ang="0">
                  <a:pos x="137" y="0"/>
                </a:cxn>
              </a:cxnLst>
              <a:rect l="0" t="0" r="r" b="b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 rot="7320404">
              <a:off x="5000" y="2913"/>
              <a:ext cx="416" cy="265"/>
            </a:xfrm>
            <a:custGeom>
              <a:avLst/>
              <a:gdLst/>
              <a:ahLst/>
              <a:cxnLst>
                <a:cxn ang="0">
                  <a:pos x="0" y="325"/>
                </a:cxn>
                <a:cxn ang="0">
                  <a:pos x="922" y="747"/>
                </a:cxn>
                <a:cxn ang="0">
                  <a:pos x="939" y="534"/>
                </a:cxn>
                <a:cxn ang="0">
                  <a:pos x="1049" y="422"/>
                </a:cxn>
                <a:cxn ang="0">
                  <a:pos x="78" y="0"/>
                </a:cxn>
                <a:cxn ang="0">
                  <a:pos x="0" y="127"/>
                </a:cxn>
                <a:cxn ang="0">
                  <a:pos x="0" y="325"/>
                </a:cxn>
                <a:cxn ang="0">
                  <a:pos x="0" y="325"/>
                </a:cxn>
              </a:cxnLst>
              <a:rect l="0" t="0" r="r" b="b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19" name="Group 22"/>
            <p:cNvGrpSpPr>
              <a:grpSpLocks/>
            </p:cNvGrpSpPr>
            <p:nvPr userDrawn="1"/>
          </p:nvGrpSpPr>
          <p:grpSpPr bwMode="auto">
            <a:xfrm>
              <a:off x="4986" y="2752"/>
              <a:ext cx="469" cy="667"/>
              <a:chOff x="4986" y="2752"/>
              <a:chExt cx="469" cy="667"/>
            </a:xfrm>
          </p:grpSpPr>
          <p:sp>
            <p:nvSpPr>
              <p:cNvPr id="20" name="Freeform 23"/>
              <p:cNvSpPr>
                <a:spLocks/>
              </p:cNvSpPr>
              <p:nvPr userDrawn="1"/>
            </p:nvSpPr>
            <p:spPr bwMode="auto">
              <a:xfrm rot="7320404">
                <a:off x="4987" y="3190"/>
                <a:ext cx="59" cy="61"/>
              </a:xfrm>
              <a:custGeom>
                <a:avLst/>
                <a:gdLst/>
                <a:ahLst/>
                <a:cxnLst>
                  <a:cxn ang="0">
                    <a:pos x="110" y="0"/>
                  </a:cxn>
                  <a:cxn ang="0">
                    <a:pos x="40" y="66"/>
                  </a:cxn>
                  <a:cxn ang="0">
                    <a:pos x="0" y="173"/>
                  </a:cxn>
                  <a:cxn ang="0">
                    <a:pos x="80" y="160"/>
                  </a:cxn>
                  <a:cxn ang="0">
                    <a:pos x="103" y="84"/>
                  </a:cxn>
                  <a:cxn ang="0">
                    <a:pos x="150" y="27"/>
                  </a:cxn>
                  <a:cxn ang="0">
                    <a:pos x="110" y="0"/>
                  </a:cxn>
                  <a:cxn ang="0">
                    <a:pos x="110" y="0"/>
                  </a:cxn>
                </a:cxnLst>
                <a:rect l="0" t="0" r="r" b="b"/>
                <a:pathLst>
                  <a:path w="150" h="173">
                    <a:moveTo>
                      <a:pt x="110" y="0"/>
                    </a:moveTo>
                    <a:lnTo>
                      <a:pt x="40" y="66"/>
                    </a:lnTo>
                    <a:lnTo>
                      <a:pt x="0" y="173"/>
                    </a:lnTo>
                    <a:lnTo>
                      <a:pt x="80" y="160"/>
                    </a:lnTo>
                    <a:lnTo>
                      <a:pt x="103" y="84"/>
                    </a:lnTo>
                    <a:lnTo>
                      <a:pt x="150" y="27"/>
                    </a:lnTo>
                    <a:lnTo>
                      <a:pt x="110" y="0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1" name="Freeform 24"/>
              <p:cNvSpPr>
                <a:spLocks/>
              </p:cNvSpPr>
              <p:nvPr userDrawn="1"/>
            </p:nvSpPr>
            <p:spPr bwMode="auto">
              <a:xfrm rot="7320404">
                <a:off x="4887" y="2930"/>
                <a:ext cx="667" cy="311"/>
              </a:xfrm>
              <a:custGeom>
                <a:avLst/>
                <a:gdLst/>
                <a:ahLst/>
                <a:cxnLst>
                  <a:cxn ang="0">
                    <a:pos x="156" y="0"/>
                  </a:cxn>
                  <a:cxn ang="0">
                    <a:pos x="63" y="52"/>
                  </a:cxn>
                  <a:cxn ang="0">
                    <a:pos x="0" y="208"/>
                  </a:cxn>
                  <a:cxn ang="0">
                    <a:pos x="67" y="358"/>
                  </a:cxn>
                  <a:cxn ang="0">
                    <a:pos x="1182" y="867"/>
                  </a:cxn>
                  <a:cxn ang="0">
                    <a:pos x="1422" y="835"/>
                  </a:cxn>
                  <a:cxn ang="0">
                    <a:pos x="1616" y="880"/>
                  </a:cxn>
                  <a:cxn ang="0">
                    <a:pos x="1684" y="808"/>
                  </a:cxn>
                  <a:cxn ang="0">
                    <a:pos x="1502" y="664"/>
                  </a:cxn>
                  <a:cxn ang="0">
                    <a:pos x="1428" y="512"/>
                  </a:cxn>
                  <a:cxn ang="0">
                    <a:pos x="1369" y="527"/>
                  </a:cxn>
                  <a:cxn ang="0">
                    <a:pos x="1439" y="664"/>
                  </a:cxn>
                  <a:cxn ang="0">
                    <a:pos x="1578" y="810"/>
                  </a:cxn>
                  <a:cxn ang="0">
                    <a:pos x="1413" y="787"/>
                  </a:cxn>
                  <a:cxn ang="0">
                    <a:pos x="1219" y="814"/>
                  </a:cxn>
                  <a:cxn ang="0">
                    <a:pos x="1255" y="650"/>
                  </a:cxn>
                  <a:cxn ang="0">
                    <a:pos x="1338" y="538"/>
                  </a:cxn>
                  <a:cxn ang="0">
                    <a:pos x="1241" y="552"/>
                  </a:cxn>
                  <a:cxn ang="0">
                    <a:pos x="1165" y="658"/>
                  </a:cxn>
                  <a:cxn ang="0">
                    <a:pos x="1139" y="791"/>
                  </a:cxn>
                  <a:cxn ang="0">
                    <a:pos x="107" y="310"/>
                  </a:cxn>
                  <a:cxn ang="0">
                    <a:pos x="80" y="215"/>
                  </a:cxn>
                  <a:cxn ang="0">
                    <a:pos x="103" y="95"/>
                  </a:cxn>
                  <a:cxn ang="0">
                    <a:pos x="217" y="0"/>
                  </a:cxn>
                  <a:cxn ang="0">
                    <a:pos x="156" y="0"/>
                  </a:cxn>
                  <a:cxn ang="0">
                    <a:pos x="156" y="0"/>
                  </a:cxn>
                </a:cxnLst>
                <a:rect l="0" t="0" r="r" b="b"/>
                <a:pathLst>
                  <a:path w="1684" h="880">
                    <a:moveTo>
                      <a:pt x="156" y="0"/>
                    </a:moveTo>
                    <a:lnTo>
                      <a:pt x="63" y="52"/>
                    </a:lnTo>
                    <a:lnTo>
                      <a:pt x="0" y="208"/>
                    </a:lnTo>
                    <a:lnTo>
                      <a:pt x="67" y="358"/>
                    </a:lnTo>
                    <a:lnTo>
                      <a:pt x="1182" y="867"/>
                    </a:lnTo>
                    <a:lnTo>
                      <a:pt x="1422" y="835"/>
                    </a:lnTo>
                    <a:lnTo>
                      <a:pt x="1616" y="880"/>
                    </a:lnTo>
                    <a:lnTo>
                      <a:pt x="1684" y="808"/>
                    </a:lnTo>
                    <a:lnTo>
                      <a:pt x="1502" y="664"/>
                    </a:lnTo>
                    <a:lnTo>
                      <a:pt x="1428" y="512"/>
                    </a:lnTo>
                    <a:lnTo>
                      <a:pt x="1369" y="527"/>
                    </a:lnTo>
                    <a:lnTo>
                      <a:pt x="1439" y="664"/>
                    </a:lnTo>
                    <a:lnTo>
                      <a:pt x="1578" y="810"/>
                    </a:lnTo>
                    <a:lnTo>
                      <a:pt x="1413" y="787"/>
                    </a:lnTo>
                    <a:lnTo>
                      <a:pt x="1219" y="814"/>
                    </a:lnTo>
                    <a:lnTo>
                      <a:pt x="1255" y="650"/>
                    </a:lnTo>
                    <a:lnTo>
                      <a:pt x="1338" y="538"/>
                    </a:lnTo>
                    <a:lnTo>
                      <a:pt x="1241" y="552"/>
                    </a:lnTo>
                    <a:lnTo>
                      <a:pt x="1165" y="658"/>
                    </a:lnTo>
                    <a:lnTo>
                      <a:pt x="1139" y="791"/>
                    </a:lnTo>
                    <a:lnTo>
                      <a:pt x="107" y="310"/>
                    </a:lnTo>
                    <a:lnTo>
                      <a:pt x="80" y="215"/>
                    </a:lnTo>
                    <a:lnTo>
                      <a:pt x="103" y="95"/>
                    </a:lnTo>
                    <a:lnTo>
                      <a:pt x="217" y="0"/>
                    </a:lnTo>
                    <a:lnTo>
                      <a:pt x="156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 userDrawn="1"/>
            </p:nvSpPr>
            <p:spPr bwMode="auto">
              <a:xfrm rot="7320404">
                <a:off x="5062" y="2997"/>
                <a:ext cx="472" cy="176"/>
              </a:xfrm>
              <a:custGeom>
                <a:avLst/>
                <a:gdLst/>
                <a:ahLst/>
                <a:cxnLst>
                  <a:cxn ang="0">
                    <a:pos x="100" y="0"/>
                  </a:cxn>
                  <a:cxn ang="0">
                    <a:pos x="1190" y="490"/>
                  </a:cxn>
                  <a:cxn ang="0">
                    <a:pos x="1076" y="500"/>
                  </a:cxn>
                  <a:cxn ang="0">
                    <a:pos x="0" y="27"/>
                  </a:cxn>
                  <a:cxn ang="0">
                    <a:pos x="100" y="0"/>
                  </a:cxn>
                  <a:cxn ang="0">
                    <a:pos x="100" y="0"/>
                  </a:cxn>
                </a:cxnLst>
                <a:rect l="0" t="0" r="r" b="b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3" name="Freeform 26"/>
              <p:cNvSpPr>
                <a:spLocks/>
              </p:cNvSpPr>
              <p:nvPr userDrawn="1"/>
            </p:nvSpPr>
            <p:spPr bwMode="auto">
              <a:xfrm rot="7320404">
                <a:off x="5364" y="2873"/>
                <a:ext cx="63" cy="118"/>
              </a:xfrm>
              <a:custGeom>
                <a:avLst/>
                <a:gdLst/>
                <a:ahLst/>
                <a:cxnLst>
                  <a:cxn ang="0">
                    <a:pos x="116" y="0"/>
                  </a:cxn>
                  <a:cxn ang="0">
                    <a:pos x="19" y="106"/>
                  </a:cxn>
                  <a:cxn ang="0">
                    <a:pos x="0" y="230"/>
                  </a:cxn>
                  <a:cxn ang="0">
                    <a:pos x="33" y="314"/>
                  </a:cxn>
                  <a:cxn ang="0">
                    <a:pos x="94" y="335"/>
                  </a:cxn>
                  <a:cxn ang="0">
                    <a:pos x="76" y="154"/>
                  </a:cxn>
                  <a:cxn ang="0">
                    <a:pos x="160" y="17"/>
                  </a:cxn>
                  <a:cxn ang="0">
                    <a:pos x="116" y="0"/>
                  </a:cxn>
                  <a:cxn ang="0">
                    <a:pos x="116" y="0"/>
                  </a:cxn>
                </a:cxnLst>
                <a:rect l="0" t="0" r="r" b="b"/>
                <a:pathLst>
                  <a:path w="160" h="335">
                    <a:moveTo>
                      <a:pt x="116" y="0"/>
                    </a:moveTo>
                    <a:lnTo>
                      <a:pt x="19" y="106"/>
                    </a:lnTo>
                    <a:lnTo>
                      <a:pt x="0" y="230"/>
                    </a:lnTo>
                    <a:lnTo>
                      <a:pt x="33" y="314"/>
                    </a:lnTo>
                    <a:lnTo>
                      <a:pt x="94" y="335"/>
                    </a:lnTo>
                    <a:lnTo>
                      <a:pt x="76" y="154"/>
                    </a:lnTo>
                    <a:lnTo>
                      <a:pt x="160" y="17"/>
                    </a:lnTo>
                    <a:lnTo>
                      <a:pt x="116" y="0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4" name="Freeform 27"/>
              <p:cNvSpPr>
                <a:spLocks/>
              </p:cNvSpPr>
              <p:nvPr userDrawn="1"/>
            </p:nvSpPr>
            <p:spPr bwMode="auto">
              <a:xfrm rot="7320404">
                <a:off x="5137" y="3000"/>
                <a:ext cx="193" cy="104"/>
              </a:xfrm>
              <a:custGeom>
                <a:avLst/>
                <a:gdLst/>
                <a:ahLst/>
                <a:cxnLst>
                  <a:cxn ang="0">
                    <a:pos x="14" y="34"/>
                  </a:cxn>
                  <a:cxn ang="0">
                    <a:pos x="160" y="66"/>
                  </a:cxn>
                  <a:cxn ang="0">
                    <a:pos x="324" y="137"/>
                  </a:cxn>
                  <a:cxn ang="0">
                    <a:pos x="440" y="243"/>
                  </a:cxn>
                  <a:cxn ang="0">
                    <a:pos x="326" y="230"/>
                  </a:cxn>
                  <a:cxn ang="0">
                    <a:pos x="139" y="146"/>
                  </a:cxn>
                  <a:cxn ang="0">
                    <a:pos x="50" y="80"/>
                  </a:cxn>
                  <a:cxn ang="0">
                    <a:pos x="107" y="163"/>
                  </a:cxn>
                  <a:cxn ang="0">
                    <a:pos x="272" y="270"/>
                  </a:cxn>
                  <a:cxn ang="0">
                    <a:pos x="466" y="296"/>
                  </a:cxn>
                  <a:cxn ang="0">
                    <a:pos x="489" y="224"/>
                  </a:cxn>
                  <a:cxn ang="0">
                    <a:pos x="394" y="120"/>
                  </a:cxn>
                  <a:cxn ang="0">
                    <a:pos x="170" y="17"/>
                  </a:cxn>
                  <a:cxn ang="0">
                    <a:pos x="0" y="0"/>
                  </a:cxn>
                  <a:cxn ang="0">
                    <a:pos x="14" y="34"/>
                  </a:cxn>
                  <a:cxn ang="0">
                    <a:pos x="14" y="34"/>
                  </a:cxn>
                </a:cxnLst>
                <a:rect l="0" t="0" r="r" b="b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</p:grpSp>
      <p:sp>
        <p:nvSpPr>
          <p:cNvPr id="25" name="Freeform 28"/>
          <p:cNvSpPr>
            <a:spLocks/>
          </p:cNvSpPr>
          <p:nvPr/>
        </p:nvSpPr>
        <p:spPr bwMode="auto">
          <a:xfrm>
            <a:off x="990600" y="5562600"/>
            <a:ext cx="6807200" cy="7286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16" y="256"/>
              </a:cxn>
              <a:cxn ang="0">
                <a:pos x="1560" y="144"/>
              </a:cxn>
              <a:cxn ang="0">
                <a:pos x="1856" y="376"/>
              </a:cxn>
              <a:cxn ang="0">
                <a:pos x="2344" y="152"/>
              </a:cxn>
              <a:cxn ang="0">
                <a:pos x="3536" y="456"/>
              </a:cxn>
              <a:cxn ang="0">
                <a:pos x="4288" y="136"/>
              </a:cxn>
            </a:cxnLst>
            <a:rect l="0" t="0" r="r" b="b"/>
            <a:pathLst>
              <a:path w="4288" h="459">
                <a:moveTo>
                  <a:pt x="0" y="0"/>
                </a:moveTo>
                <a:cubicBezTo>
                  <a:pt x="136" y="43"/>
                  <a:pt x="556" y="232"/>
                  <a:pt x="816" y="256"/>
                </a:cubicBezTo>
                <a:cubicBezTo>
                  <a:pt x="1076" y="280"/>
                  <a:pt x="1387" y="124"/>
                  <a:pt x="1560" y="144"/>
                </a:cubicBezTo>
                <a:cubicBezTo>
                  <a:pt x="1733" y="164"/>
                  <a:pt x="1725" y="375"/>
                  <a:pt x="1856" y="376"/>
                </a:cubicBezTo>
                <a:cubicBezTo>
                  <a:pt x="1987" y="377"/>
                  <a:pt x="2064" y="139"/>
                  <a:pt x="2344" y="152"/>
                </a:cubicBezTo>
                <a:cubicBezTo>
                  <a:pt x="2624" y="165"/>
                  <a:pt x="3212" y="459"/>
                  <a:pt x="3536" y="456"/>
                </a:cubicBezTo>
                <a:cubicBezTo>
                  <a:pt x="3860" y="453"/>
                  <a:pt x="4165" y="188"/>
                  <a:pt x="4288" y="136"/>
                </a:cubicBezTo>
              </a:path>
            </a:pathLst>
          </a:custGeom>
          <a:noFill/>
          <a:ln w="76200" cap="flat" cmpd="sng">
            <a:solidFill>
              <a:schemeClr val="folHlink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26" name="Freeform 29"/>
          <p:cNvSpPr>
            <a:spLocks/>
          </p:cNvSpPr>
          <p:nvPr/>
        </p:nvSpPr>
        <p:spPr bwMode="auto">
          <a:xfrm>
            <a:off x="2590800" y="1143000"/>
            <a:ext cx="609600" cy="228600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280" y="144"/>
              </a:cxn>
              <a:cxn ang="0">
                <a:pos x="448" y="16"/>
              </a:cxn>
              <a:cxn ang="0">
                <a:pos x="560" y="240"/>
              </a:cxn>
            </a:cxnLst>
            <a:rect l="0" t="0" r="r" b="b"/>
            <a:pathLst>
              <a:path w="560" h="240">
                <a:moveTo>
                  <a:pt x="0" y="32"/>
                </a:moveTo>
                <a:cubicBezTo>
                  <a:pt x="102" y="89"/>
                  <a:pt x="205" y="147"/>
                  <a:pt x="280" y="144"/>
                </a:cubicBezTo>
                <a:cubicBezTo>
                  <a:pt x="355" y="141"/>
                  <a:pt x="401" y="0"/>
                  <a:pt x="448" y="16"/>
                </a:cubicBezTo>
                <a:cubicBezTo>
                  <a:pt x="495" y="32"/>
                  <a:pt x="541" y="201"/>
                  <a:pt x="560" y="240"/>
                </a:cubicBezTo>
              </a:path>
            </a:pathLst>
          </a:custGeom>
          <a:noFill/>
          <a:ln w="114300" cmpd="sng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71600" y="1524000"/>
            <a:ext cx="6400800" cy="2273300"/>
          </a:xfrm>
          <a:effectLst>
            <a:outerShdw dist="45791" dir="2021404" algn="ctr" rotWithShape="0">
              <a:schemeClr val="bg2"/>
            </a:outerShdw>
          </a:effectLst>
        </p:spPr>
        <p:txBody>
          <a:bodyPr/>
          <a:lstStyle>
            <a:lvl1pPr>
              <a:defRPr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 altLang="zh-CN" dirty="0"/>
              <a:t>Click to edit Master title style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49400" y="4051300"/>
            <a:ext cx="6032500" cy="1003300"/>
          </a:xfrm>
        </p:spPr>
        <p:txBody>
          <a:bodyPr/>
          <a:lstStyle>
            <a:lvl1pPr marL="0" indent="0" algn="ctr">
              <a:buFontTx/>
              <a:buNone/>
              <a:defRPr sz="24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27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pitchFamily="2" charset="-122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itchFamily="2" charset="-122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" name="Rectangle 7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  <a:cs typeface="Arial" pitchFamily="34" charset="0"/>
              </a:defRPr>
            </a:lvl1pPr>
          </a:lstStyle>
          <a:p>
            <a:pPr>
              <a:defRPr/>
            </a:pPr>
            <a:fld id="{0FBA6C4E-2AD0-4779-AD91-F6B07A8370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76200"/>
            <a:ext cx="2133600" cy="6248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76200"/>
            <a:ext cx="6248400" cy="6248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914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3390900" cy="4953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848100" y="1371600"/>
            <a:ext cx="3390900" cy="4953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914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04800" y="1371600"/>
            <a:ext cx="6934200" cy="49530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086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33909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848100" y="1371600"/>
            <a:ext cx="33909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76200"/>
            <a:ext cx="853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</a:t>
            </a:r>
          </a:p>
        </p:txBody>
      </p:sp>
      <p:sp>
        <p:nvSpPr>
          <p:cNvPr id="614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6934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6440" name="Text Box 56"/>
          <p:cNvSpPr txBox="1">
            <a:spLocks noChangeArrowheads="1"/>
          </p:cNvSpPr>
          <p:nvPr userDrawn="1"/>
        </p:nvSpPr>
        <p:spPr bwMode="auto">
          <a:xfrm>
            <a:off x="228600" y="6324600"/>
            <a:ext cx="2244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 err="1">
                <a:solidFill>
                  <a:srgbClr val="45C36C"/>
                </a:solidFill>
                <a:ea typeface="宋体" pitchFamily="2" charset="-122"/>
              </a:rPr>
              <a:t>Donghua</a:t>
            </a:r>
            <a:r>
              <a:rPr lang="en-US" altLang="zh-CN" dirty="0">
                <a:solidFill>
                  <a:srgbClr val="45C36C"/>
                </a:solidFill>
                <a:ea typeface="宋体" pitchFamily="2" charset="-122"/>
              </a:rPr>
              <a:t> University</a:t>
            </a:r>
          </a:p>
        </p:txBody>
      </p:sp>
      <p:grpSp>
        <p:nvGrpSpPr>
          <p:cNvPr id="6149" name="Group 1036"/>
          <p:cNvGrpSpPr>
            <a:grpSpLocks/>
          </p:cNvGrpSpPr>
          <p:nvPr userDrawn="1"/>
        </p:nvGrpSpPr>
        <p:grpSpPr bwMode="auto">
          <a:xfrm>
            <a:off x="7507288" y="0"/>
            <a:ext cx="1636712" cy="1295400"/>
            <a:chOff x="4105" y="300"/>
            <a:chExt cx="1031" cy="816"/>
          </a:xfrm>
        </p:grpSpPr>
        <p:pic>
          <p:nvPicPr>
            <p:cNvPr id="6150" name="Picture 1033" descr="index_r1_c1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105" y="300"/>
              <a:ext cx="528" cy="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51" name="Picture 1034" descr="index_r1_c5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4631" y="300"/>
              <a:ext cx="505" cy="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  <p:sldLayoutId id="2147484066" r:id="rId12"/>
    <p:sldLayoutId id="2147484067" r:id="rId1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Comic Sans MS" pitchFamily="66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Comic Sans MS" pitchFamily="66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Comic Sans MS" pitchFamily="66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Comic Sans MS" pitchFamily="66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Comic Sans MS" pitchFamily="66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Comic Sans MS" pitchFamily="66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Comic Sans MS" pitchFamily="66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Comic Sans MS" pitchFamily="66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\2015\NSFC%20-%20&#19978;&#20132;&#29256;&#26412;&#21518;&#25171;&#24320;\&#27491;&#25991;&#27169;&#26495;&#65293;&#65293;&#38754;&#19978;&#39033;&#30446;0225.doc!_1486716117\Drawing\~&#39029;-1\Sheet.2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30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6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hyperlink" Target="http://ieeexplore.ieee.org/xpl/articleDetails.jsp?tp=&amp;arnumber=6914569&amp;queryText=multiagent+deployment+in+3-D+via+PDE+control" TargetMode="Externa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32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2667000"/>
            <a:ext cx="7772400" cy="9906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800" b="0" dirty="0" smtClean="0">
                <a:effectLst/>
                <a:latin typeface="华文琥珀" pitchFamily="2" charset="-122"/>
                <a:ea typeface="华文琥珀" pitchFamily="2" charset="-122"/>
              </a:rPr>
              <a:t>多智能体控制概述</a:t>
            </a:r>
            <a:endParaRPr lang="en-US" altLang="zh-CN" sz="4800" b="0" dirty="0" smtClean="0">
              <a:effectLst/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76400" y="4343400"/>
            <a:ext cx="6032500" cy="10033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zh-CN" altLang="en-US" sz="3200" dirty="0" smtClean="0">
                <a:solidFill>
                  <a:schemeClr val="accent2"/>
                </a:solidFill>
                <a:ea typeface="宋体" pitchFamily="2" charset="-122"/>
              </a:rPr>
              <a:t>齐洁</a:t>
            </a:r>
            <a:endParaRPr lang="en-US" altLang="zh-CN" sz="3200" dirty="0" smtClean="0">
              <a:solidFill>
                <a:schemeClr val="accent2"/>
              </a:solidFill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zh-CN" altLang="en-US" sz="3200" dirty="0" smtClean="0">
                <a:solidFill>
                  <a:srgbClr val="003399"/>
                </a:solidFill>
                <a:ea typeface="宋体" pitchFamily="2" charset="-122"/>
              </a:rPr>
              <a:t>信息学院，东华大学</a:t>
            </a:r>
            <a:endParaRPr lang="en-US" altLang="zh-CN" sz="3200" dirty="0" smtClean="0">
              <a:solidFill>
                <a:srgbClr val="003399"/>
              </a:solidFill>
              <a:ea typeface="宋体" pitchFamily="2" charset="-122"/>
            </a:endParaRP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2514600" y="304800"/>
            <a:ext cx="6400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ea typeface="宋体" pitchFamily="2" charset="-122"/>
              </a:rPr>
              <a:t>2014.5.15.</a:t>
            </a:r>
            <a:endParaRPr lang="en-US" altLang="zh-CN" sz="2800" dirty="0">
              <a:solidFill>
                <a:srgbClr val="0070C0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2947" name="Picture 3" descr="D:\teaching\专业前沿\Droneswar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517422" cy="655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3970" name="Picture 2" descr="D:\teaching\专业前沿\imagesCALYNBA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077739" cy="609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4994" name="Picture 2" descr="D:\teaching\专业前沿\futuristic_UAV_swar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100138"/>
            <a:ext cx="8286750" cy="4657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6018" name="Picture 2" descr="D:\teaching\专业前沿\satiliit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"/>
            <a:ext cx="7489371" cy="655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7042" name="Picture 2" descr="D:\teaching\专业前沿\skybox-mai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9075" y="80963"/>
            <a:ext cx="9582150" cy="6696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8066" name="Picture 2" descr="D:\teaching\专业前沿\System_F6_TTO-PR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7848600" cy="60782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solidFill>
                  <a:schemeClr val="tx1"/>
                </a:solidFill>
              </a:rPr>
              <a:t>Local agent interactions giving rise to global behavior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371600"/>
            <a:ext cx="8382000" cy="4800600"/>
          </a:xfrm>
        </p:spPr>
        <p:txBody>
          <a:bodyPr/>
          <a:lstStyle/>
          <a:p>
            <a:r>
              <a:rPr 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哈佛大学的研究团队公布，他们应用多智能体协同控制技术开发了小机器人协同建造系统，模仿白蚁处理信息的方式，系统可以自动产生底层个体的简单规则，建造指定的复杂结构。每个自主小机器人，功能简单只感应局部的信息，并通过共享的环境来协同他们的行为，实现分布式控制。研究发表在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2014</a:t>
            </a:r>
            <a:r>
              <a:rPr 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月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14</a:t>
            </a:r>
            <a:r>
              <a:rPr 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日的《科学》杂志上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0"/>
            <a:r>
              <a:rPr lang="en-US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J. Werfel, K. Petersen, and R. </a:t>
            </a:r>
            <a:r>
              <a:rPr lang="en-US" sz="20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Nagpal</a:t>
            </a:r>
            <a:r>
              <a:rPr lang="en-US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“Designing collective behavior in a termite-inspired robot construction team,” Science, vol. 343, no. 6172, pp. 754–758, 2014.</a:t>
            </a:r>
            <a:endParaRPr lang="zh-CN" sz="20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297400" y="11658600"/>
            <a:ext cx="7086600" cy="762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297400" y="12801600"/>
            <a:ext cx="6934200" cy="495300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92600" y="11430000"/>
            <a:ext cx="24060150" cy="1046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03273"/>
            <a:ext cx="9144000" cy="3978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086600" cy="762000"/>
          </a:xfrm>
        </p:spPr>
        <p:txBody>
          <a:bodyPr/>
          <a:lstStyle/>
          <a:p>
            <a:r>
              <a:rPr lang="en-US" altLang="zh-CN" sz="2400" dirty="0" smtClean="0"/>
              <a:t>2014</a:t>
            </a:r>
            <a:r>
              <a:rPr lang="zh-CN" altLang="en-US" sz="2400" dirty="0" smtClean="0"/>
              <a:t>年</a:t>
            </a:r>
            <a:r>
              <a:rPr lang="en-US" altLang="zh-CN" sz="2400" dirty="0" smtClean="0"/>
              <a:t>《</a:t>
            </a:r>
            <a:r>
              <a:rPr lang="zh-CN" altLang="en-US" sz="2400" dirty="0"/>
              <a:t>科学</a:t>
            </a:r>
            <a:r>
              <a:rPr lang="en-US" altLang="zh-CN" sz="2400" dirty="0"/>
              <a:t>》</a:t>
            </a:r>
            <a:r>
              <a:rPr lang="zh-CN" altLang="en-US" sz="2400" dirty="0" smtClean="0"/>
              <a:t>杂志十大科学进展之一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>http://news.sciencenet.cn/htmlnews/2014/12/309623.shtm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736" y="1600200"/>
            <a:ext cx="9060264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Termites</a:t>
            </a:r>
            <a:r>
              <a:rPr lang="zh-CN" altLang="en-US" dirty="0" smtClean="0"/>
              <a:t>机器人的特点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219200"/>
            <a:ext cx="8839200" cy="4953000"/>
          </a:xfrm>
        </p:spPr>
        <p:txBody>
          <a:bodyPr/>
          <a:lstStyle/>
          <a:p>
            <a:r>
              <a:rPr lang="zh-CN" altLang="en-US" sz="2400" dirty="0" smtClean="0"/>
              <a:t>没有中央控制（整体规划）的情况下，依靠个体之间相互作用的简单规则，完成复杂的建造任务。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机器人只拥有觉察到附近有块砖或有一个机器人的能力，就能决定自己下一步的行动。它们是在没有详细的规划或中央通讯的情况完成这些工作的；而为这些机器人所设的程序只是若个简单的规则。</a:t>
            </a:r>
            <a:endParaRPr lang="en-US" altLang="zh-CN" sz="24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2400" dirty="0" smtClean="0"/>
              <a:t>由用户定义的结构，来决定机器人需要遵循的规则</a:t>
            </a:r>
            <a:r>
              <a:rPr lang="en-US" altLang="zh-CN" sz="2400" dirty="0" smtClean="0"/>
              <a:t>.</a:t>
            </a:r>
          </a:p>
          <a:p>
            <a:r>
              <a:rPr lang="zh-CN" alt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独立且具有分散性控制的机器人有众多的优点。</a:t>
            </a:r>
            <a:endParaRPr lang="en-US" altLang="zh-CN" sz="24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zh-CN" altLang="en-US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冗余性：个别的机器人可能会出毛病，但其余的机器人可继续运行。整个系统不会因为有一处关键环节出现了故障而瘫痪。</a:t>
            </a:r>
            <a:endParaRPr lang="en-US" altLang="zh-CN" sz="20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zh-CN" altLang="en-US" sz="2000" dirty="0" smtClean="0"/>
              <a:t>灵活性</a:t>
            </a:r>
            <a:r>
              <a:rPr lang="en-US" altLang="zh-CN" sz="2000" dirty="0" smtClean="0"/>
              <a:t>:</a:t>
            </a:r>
            <a:r>
              <a:rPr lang="zh-CN" altLang="en-US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这样的系统也具可缩放性。“如果要从事更大规模的工作，人们只需要增加更多的机器人（甚至在工作进行中）而无需对它们的编程进行改动。”</a:t>
            </a:r>
            <a:endParaRPr lang="en-US" altLang="zh-CN" sz="20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24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提纲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什么是多智能体系统</a:t>
            </a:r>
            <a:endParaRPr lang="en-US" altLang="zh-CN" dirty="0" smtClean="0">
              <a:ea typeface="宋体" pitchFamily="2" charset="-122"/>
            </a:endParaRPr>
          </a:p>
          <a:p>
            <a:r>
              <a:rPr lang="zh-CN" altLang="en-US" dirty="0" smtClean="0">
                <a:ea typeface="宋体" pitchFamily="2" charset="-122"/>
              </a:rPr>
              <a:t>应用</a:t>
            </a:r>
            <a:endParaRPr lang="en-US" altLang="zh-CN" dirty="0" smtClean="0">
              <a:ea typeface="宋体" pitchFamily="2" charset="-122"/>
            </a:endParaRPr>
          </a:p>
          <a:p>
            <a:r>
              <a:rPr lang="zh-CN" altLang="en-US" dirty="0" smtClean="0">
                <a:ea typeface="宋体" pitchFamily="2" charset="-122"/>
              </a:rPr>
              <a:t>研究意义</a:t>
            </a:r>
            <a:endParaRPr lang="en-US" altLang="zh-CN" dirty="0" smtClean="0">
              <a:ea typeface="宋体" pitchFamily="2" charset="-122"/>
            </a:endParaRPr>
          </a:p>
          <a:p>
            <a:r>
              <a:rPr lang="zh-CN" altLang="en-US" dirty="0" smtClean="0">
                <a:ea typeface="宋体" pitchFamily="2" charset="-122"/>
              </a:rPr>
              <a:t>研究方法分类 </a:t>
            </a:r>
            <a:endParaRPr lang="en-US" altLang="zh-CN" dirty="0" smtClean="0">
              <a:ea typeface="宋体" pitchFamily="2" charset="-122"/>
            </a:endParaRPr>
          </a:p>
          <a:p>
            <a:pPr lvl="1"/>
            <a:r>
              <a:rPr lang="zh-CN" altLang="en-US" dirty="0" smtClean="0">
                <a:ea typeface="宋体" pitchFamily="2" charset="-122"/>
              </a:rPr>
              <a:t>基于图的离散方法</a:t>
            </a:r>
            <a:endParaRPr lang="en-US" altLang="zh-CN" dirty="0" smtClean="0">
              <a:ea typeface="宋体" pitchFamily="2" charset="-122"/>
            </a:endParaRPr>
          </a:p>
          <a:p>
            <a:pPr lvl="1"/>
            <a:r>
              <a:rPr lang="zh-CN" altLang="en-US" dirty="0" smtClean="0">
                <a:ea typeface="宋体" pitchFamily="2" charset="-122"/>
              </a:rPr>
              <a:t>基于</a:t>
            </a:r>
            <a:r>
              <a:rPr lang="en-US" altLang="zh-CN" dirty="0" smtClean="0">
                <a:ea typeface="宋体" pitchFamily="2" charset="-122"/>
              </a:rPr>
              <a:t>PDE</a:t>
            </a:r>
            <a:r>
              <a:rPr lang="zh-CN" altLang="en-US" dirty="0" smtClean="0">
                <a:ea typeface="宋体" pitchFamily="2" charset="-122"/>
              </a:rPr>
              <a:t>的连续方法</a:t>
            </a:r>
            <a:endParaRPr lang="en-US" altLang="zh-CN" dirty="0" smtClean="0">
              <a:ea typeface="宋体" pitchFamily="2" charset="-122"/>
            </a:endParaRPr>
          </a:p>
          <a:p>
            <a:r>
              <a:rPr lang="zh-CN" altLang="en-US" dirty="0" smtClean="0">
                <a:ea typeface="宋体" pitchFamily="2" charset="-122"/>
              </a:rPr>
              <a:t>研究进展</a:t>
            </a:r>
            <a:r>
              <a:rPr lang="en-US" altLang="zh-CN" dirty="0" smtClean="0">
                <a:ea typeface="宋体" pitchFamily="2" charset="-122"/>
              </a:rPr>
              <a:t>-</a:t>
            </a:r>
            <a:r>
              <a:rPr lang="zh-CN" altLang="en-US" dirty="0" smtClean="0">
                <a:ea typeface="宋体" pitchFamily="2" charset="-122"/>
              </a:rPr>
              <a:t>多智能体队形控制</a:t>
            </a:r>
            <a:endParaRPr lang="en-US" altLang="zh-CN" dirty="0" smtClean="0">
              <a:ea typeface="宋体" pitchFamily="2" charset="-122"/>
            </a:endParaRPr>
          </a:p>
          <a:p>
            <a:pPr marL="0" indent="0"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让机器人合作</a:t>
            </a:r>
            <a:r>
              <a:rPr lang="zh-CN" altLang="en-US" dirty="0"/>
              <a:t>：新的软件和互动机器人正向人们证明，机器人终于能在无需人监督的情况下一同工作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例如</a:t>
            </a:r>
            <a:r>
              <a:rPr lang="zh-CN" altLang="en-US" dirty="0"/>
              <a:t>，指示成群的受到白蚁启发的机器人来构建一种简单的结构，或提示一千个</a:t>
            </a:r>
            <a:r>
              <a:rPr lang="en-US" altLang="zh-CN" dirty="0"/>
              <a:t>25</a:t>
            </a:r>
            <a:r>
              <a:rPr lang="zh-CN" altLang="en-US" dirty="0"/>
              <a:t>美分硬币大小的机器人形成方块、字母及其它二维形状等。</a:t>
            </a:r>
          </a:p>
        </p:txBody>
      </p:sp>
    </p:spTree>
    <p:extLst>
      <p:ext uri="{BB962C8B-B14F-4D97-AF65-F5344CB8AC3E}">
        <p14:creationId xmlns:p14="http://schemas.microsoft.com/office/powerpoint/2010/main" val="427959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4953000"/>
          </a:xfrm>
        </p:spPr>
        <p:txBody>
          <a:bodyPr/>
          <a:lstStyle/>
          <a:p>
            <a:r>
              <a:rPr lang="zh-CN" altLang="en-US" dirty="0" smtClean="0"/>
              <a:t>例子 </a:t>
            </a:r>
            <a:r>
              <a:rPr lang="en-US" altLang="zh-CN" dirty="0" smtClean="0"/>
              <a:t>robotic submarine </a:t>
            </a:r>
            <a:r>
              <a:rPr lang="zh-CN" altLang="en-US" dirty="0" smtClean="0"/>
              <a:t>寻找马航失联客机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autonomous underwater vehicle</a:t>
            </a:r>
            <a:r>
              <a:rPr lang="zh-CN" altLang="en-US" dirty="0" smtClean="0"/>
              <a:t>在海底寻找，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多个水下机器人形成协同搜索，效率更好，每个搜索一片区域，相互之间传递消息。</a:t>
            </a:r>
            <a:endParaRPr lang="en-US" altLang="zh-CN" dirty="0" smtClean="0"/>
          </a:p>
          <a:p>
            <a:pPr lvl="0"/>
            <a:r>
              <a:rPr lang="zh-CN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应用于无人驾驶机群的编队飞行，可移动机器人的定位和位置部署，可移动传感网络的布局，运输车辆的协调，飞行器或者小卫星群的空间布局等无人网络系统的控制，在人类难以到达或者危险的地方，完成环境探索、科学采样、地图绘制、监测和侦查、搜索和营救以及分布式传感等协同任务。</a:t>
            </a:r>
          </a:p>
          <a:p>
            <a:pPr lvl="0"/>
            <a:r>
              <a:rPr lang="zh-CN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多智能体协同控制的研究可派生出各种分布式算法，解决不同领域的科学问题，例如异步网络通讯、分布式协同决策、信息融合以及耦合振子系统等。</a:t>
            </a:r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6743" y="0"/>
            <a:ext cx="9895007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086600" cy="762000"/>
          </a:xfrm>
        </p:spPr>
        <p:txBody>
          <a:bodyPr/>
          <a:lstStyle/>
          <a:p>
            <a:r>
              <a:rPr lang="en-US" altLang="zh-CN" sz="3600" dirty="0" smtClean="0">
                <a:solidFill>
                  <a:schemeClr val="tx1"/>
                </a:solidFill>
              </a:rPr>
              <a:t>Research program: what are we after?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371600"/>
            <a:ext cx="8610600" cy="495300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 of provably correct, distributed coordination algorithms 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分布式协同算法设计</a:t>
            </a:r>
            <a:endParaRPr lang="en-US" altLang="zh-CN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Mathematical tools to study convergence, stability, and robustness of coordination algorithms 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对算法性能进行分析</a:t>
            </a:r>
            <a:endParaRPr lang="en-US" altLang="zh-CN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Coordination tasks 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执行协同任务</a:t>
            </a:r>
            <a:endParaRPr lang="en-US" altLang="zh-CN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exploration, map building, search and rescue,</a:t>
            </a:r>
          </a:p>
          <a:p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surveillance, odor localization, monitoring, distributed sensing</a:t>
            </a:r>
            <a:r>
              <a:rPr lang="zh-CN" altLang="en-US" dirty="0" smtClean="0"/>
              <a:t> 勘探，绘制地图，搜索营救，</a:t>
            </a:r>
            <a:endParaRPr lang="en-US" altLang="zh-CN" dirty="0" smtClean="0"/>
          </a:p>
          <a:p>
            <a:r>
              <a:rPr lang="zh-CN" altLang="en-US" dirty="0" smtClean="0"/>
              <a:t>侦查，气味定位，监视，分布式传感。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要用到的方法和技术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495300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Optimization Methods 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优化方法</a:t>
            </a:r>
            <a:endParaRPr lang="en-US" altLang="zh-CN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 allocation</a:t>
            </a:r>
          </a:p>
          <a:p>
            <a:pPr lvl="1"/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geometric optimization</a:t>
            </a:r>
          </a:p>
          <a:p>
            <a:pPr lvl="1"/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 balancing</a:t>
            </a:r>
          </a:p>
          <a:p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Geometry &amp; Analysis 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算法结构，非光滑分析</a:t>
            </a:r>
            <a:endParaRPr lang="en-US" altLang="zh-CN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 &amp; Robotics 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机器人技术</a:t>
            </a:r>
            <a:r>
              <a:rPr lang="zh-CN" altLang="en-US" dirty="0" smtClean="0"/>
              <a:t>和控制</a:t>
            </a:r>
            <a:endParaRPr lang="en-US" altLang="zh-CN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algorithm design</a:t>
            </a:r>
          </a:p>
          <a:p>
            <a:pPr lvl="1"/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cooperative control</a:t>
            </a:r>
          </a:p>
          <a:p>
            <a:pPr lvl="1"/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stability theory</a:t>
            </a:r>
          </a:p>
          <a:p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Distributed Algorithms 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分布式算法，图论，</a:t>
            </a:r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0"/>
            <a:ext cx="8610600" cy="495300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Cooperative robotic networks</a:t>
            </a:r>
          </a:p>
          <a:p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Distributed coordination algorithms</a:t>
            </a:r>
          </a:p>
          <a:p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 agent interactions giving rise to global behavior</a:t>
            </a:r>
          </a:p>
          <a:p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Limited information, </a:t>
            </a:r>
            <a:r>
              <a:rPr lang="en-US" altLang="zh-CN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Veriably</a:t>
            </a:r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correct, rigorous assessment of properties</a:t>
            </a:r>
          </a:p>
          <a:p>
            <a:r>
              <a:rPr lang="zh-CN" altLang="en-US" dirty="0" smtClean="0"/>
              <a:t>要实现的目标：构建机器人协同网络；采用分布式协同控制律；能够通过有限的信息，局部的作用规则实现全局复杂的行为。</a:t>
            </a:r>
            <a:endParaRPr lang="zh-CN" altLang="en-US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4343400"/>
            <a:ext cx="537410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 </a:t>
            </a:r>
            <a:r>
              <a:rPr lang="en-US" altLang="zh-CN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rendezvous/deployment/agreement scenario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Consensus = reach common value for some variable </a:t>
            </a:r>
            <a:r>
              <a:rPr lang="zh-CN" altLang="en-US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一致性算法</a:t>
            </a:r>
            <a:endParaRPr lang="en-US" altLang="zh-CN" dirty="0" smtClean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Rendezvous = get together at certain location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Deployment = deploy over a given region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目前的研究方法分类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066800"/>
            <a:ext cx="6934200" cy="4953000"/>
          </a:xfrm>
        </p:spPr>
        <p:txBody>
          <a:bodyPr/>
          <a:lstStyle/>
          <a:p>
            <a:r>
              <a:rPr lang="zh-CN" altLang="en-US" dirty="0" smtClean="0"/>
              <a:t>离散的一致性控制律</a:t>
            </a:r>
            <a:endParaRPr lang="en-US" altLang="zh-CN" dirty="0" smtClean="0"/>
          </a:p>
          <a:p>
            <a:pPr lvl="1"/>
            <a:r>
              <a:rPr 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研究多智能体协同控制的传统方法是基于图论的离散分析方法，即以代数图论为框架，以谱分析、矩阵论、控制理论与最优化为工具进行建模、分析和设计控制器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endParaRPr lang="en-US" altLang="zh-CN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等价于连续的扩散方程（偏微分，包含空间变量）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1441" name="Object 1"/>
          <p:cNvGraphicFramePr>
            <a:graphicFrameLocks noChangeAspect="1"/>
          </p:cNvGraphicFramePr>
          <p:nvPr/>
        </p:nvGraphicFramePr>
        <p:xfrm>
          <a:off x="1219200" y="3124200"/>
          <a:ext cx="387161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3" name="Equation" r:id="rId3" imgW="1892300" imgH="444500" progId="Equation.DSMT4">
                  <p:embed/>
                </p:oleObj>
              </mc:Choice>
              <mc:Fallback>
                <p:oleObj name="Equation" r:id="rId3" imgW="1892300" imgH="4445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124200"/>
                        <a:ext cx="387161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00200" y="5029200"/>
            <a:ext cx="465364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57800" y="3276600"/>
            <a:ext cx="1600200" cy="56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086600" cy="762000"/>
          </a:xfrm>
        </p:spPr>
        <p:txBody>
          <a:bodyPr/>
          <a:lstStyle/>
          <a:p>
            <a:r>
              <a:rPr lang="zh-CN" altLang="en-US" sz="3200" dirty="0" smtClean="0">
                <a:ea typeface="宋体" pitchFamily="2" charset="-122"/>
              </a:rPr>
              <a:t>研究进展</a:t>
            </a:r>
            <a:r>
              <a:rPr lang="en-US" altLang="zh-CN" sz="3200" dirty="0" smtClean="0">
                <a:ea typeface="宋体" pitchFamily="2" charset="-122"/>
              </a:rPr>
              <a:t>——</a:t>
            </a:r>
            <a:r>
              <a:rPr lang="zh-CN" altLang="en-US" sz="3200" dirty="0" smtClean="0">
                <a:ea typeface="宋体" pitchFamily="2" charset="-122"/>
              </a:rPr>
              <a:t>多智能位置部署</a:t>
            </a:r>
          </a:p>
        </p:txBody>
      </p:sp>
      <p:sp>
        <p:nvSpPr>
          <p:cNvPr id="102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1026" name="Object 1"/>
          <p:cNvGraphicFramePr>
            <a:graphicFrameLocks noChangeAspect="1"/>
          </p:cNvGraphicFramePr>
          <p:nvPr/>
        </p:nvGraphicFramePr>
        <p:xfrm>
          <a:off x="838200" y="1828800"/>
          <a:ext cx="6858000" cy="264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Visio" r:id="rId3" imgW="4562397" imgH="1749898" progId="Visio.Drawing.11">
                  <p:embed/>
                </p:oleObj>
              </mc:Choice>
              <mc:Fallback>
                <p:oleObj name="Visio" r:id="rId3" imgW="4562397" imgH="174989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828800"/>
                        <a:ext cx="6858000" cy="2640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TextBox 6"/>
          <p:cNvSpPr txBox="1">
            <a:spLocks noChangeArrowheads="1"/>
          </p:cNvSpPr>
          <p:nvPr/>
        </p:nvSpPr>
        <p:spPr bwMode="auto">
          <a:xfrm>
            <a:off x="2057400" y="4648200"/>
            <a:ext cx="4953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zh-CN" sz="2400">
                <a:ea typeface="宋体" pitchFamily="2" charset="-122"/>
              </a:rPr>
              <a:t>图</a:t>
            </a:r>
            <a:r>
              <a:rPr lang="en-US" altLang="zh-CN" sz="2400">
                <a:ea typeface="宋体" pitchFamily="2" charset="-122"/>
              </a:rPr>
              <a:t>1  Agent</a:t>
            </a:r>
            <a:r>
              <a:rPr lang="zh-CN" altLang="zh-CN" sz="2400">
                <a:ea typeface="宋体" pitchFamily="2" charset="-122"/>
              </a:rPr>
              <a:t>系统分析和设计过程</a:t>
            </a:r>
            <a:endParaRPr lang="zh-CN" altLang="en-US" sz="240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smtClean="0">
                <a:ea typeface="宋体" pitchFamily="2" charset="-122"/>
              </a:rPr>
              <a:t>网络拓扑通讯图：其中的一个实例</a:t>
            </a:r>
          </a:p>
        </p:txBody>
      </p:sp>
      <p:sp>
        <p:nvSpPr>
          <p:cNvPr id="205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053" name="Rectangle 3"/>
          <p:cNvSpPr>
            <a:spLocks noChangeArrowheads="1"/>
          </p:cNvSpPr>
          <p:nvPr/>
        </p:nvSpPr>
        <p:spPr bwMode="auto">
          <a:xfrm>
            <a:off x="684213" y="5408613"/>
            <a:ext cx="777557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zh-CN" altLang="en-US" sz="2400">
                <a:latin typeface="Times New Roman" pitchFamily="18" charset="0"/>
                <a:ea typeface="仿宋_GB2312"/>
                <a:cs typeface="仿宋_GB2312"/>
              </a:rPr>
              <a:t>图</a:t>
            </a:r>
            <a:r>
              <a:rPr lang="en-US" altLang="zh-CN" sz="2400">
                <a:latin typeface="Times New Roman" pitchFamily="18" charset="0"/>
                <a:ea typeface="仿宋_GB2312"/>
                <a:cs typeface="仿宋_GB2312"/>
              </a:rPr>
              <a:t>2  4☓12</a:t>
            </a:r>
            <a:r>
              <a:rPr lang="zh-CN" altLang="en-US" sz="2400">
                <a:latin typeface="Times New Roman" pitchFamily="18" charset="0"/>
                <a:ea typeface="仿宋_GB2312"/>
                <a:cs typeface="仿宋_GB2312"/>
              </a:rPr>
              <a:t>个</a:t>
            </a:r>
            <a:r>
              <a:rPr lang="en-US" altLang="zh-CN" sz="2400">
                <a:latin typeface="Times New Roman" pitchFamily="18" charset="0"/>
                <a:ea typeface="仿宋_GB2312"/>
                <a:cs typeface="仿宋_GB2312"/>
              </a:rPr>
              <a:t>agent</a:t>
            </a:r>
            <a:r>
              <a:rPr lang="zh-CN" altLang="en-US" sz="2400">
                <a:latin typeface="Times New Roman" pitchFamily="18" charset="0"/>
                <a:ea typeface="仿宋_GB2312"/>
                <a:cs typeface="仿宋_GB2312"/>
              </a:rPr>
              <a:t>映射到连续空间单位圆上的通讯拓扑图</a:t>
            </a:r>
            <a:endParaRPr lang="zh-CN" altLang="en-US" sz="2400">
              <a:ea typeface="宋体" pitchFamily="2" charset="-122"/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338403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021" y="1871662"/>
            <a:ext cx="3448050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多智能体系统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376738"/>
              </p:ext>
            </p:extLst>
          </p:nvPr>
        </p:nvGraphicFramePr>
        <p:xfrm>
          <a:off x="1600200" y="1371600"/>
          <a:ext cx="4495800" cy="502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4" name="Visio" r:id="rId3" imgW="1360502" imgH="1520536" progId="Visio.Drawing.11">
                  <p:link updateAutomatic="1"/>
                </p:oleObj>
              </mc:Choice>
              <mc:Fallback>
                <p:oleObj name="Visio" r:id="rId3" imgW="1360502" imgH="1520536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1371600"/>
                        <a:ext cx="4495800" cy="5025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023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smtClean="0">
                <a:ea typeface="宋体" pitchFamily="2" charset="-122"/>
              </a:rPr>
              <a:t>用</a:t>
            </a:r>
            <a:r>
              <a:rPr lang="en-US" altLang="zh-CN" sz="3200" smtClean="0">
                <a:ea typeface="宋体" pitchFamily="2" charset="-122"/>
              </a:rPr>
              <a:t>PDE</a:t>
            </a:r>
            <a:r>
              <a:rPr lang="zh-CN" altLang="en-US" sz="3200" smtClean="0">
                <a:ea typeface="宋体" pitchFamily="2" charset="-122"/>
              </a:rPr>
              <a:t>建模</a:t>
            </a:r>
          </a:p>
        </p:txBody>
      </p:sp>
      <p:sp>
        <p:nvSpPr>
          <p:cNvPr id="30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FontTx/>
              <a:buNone/>
            </a:pPr>
            <a:r>
              <a:rPr lang="zh-CN" altLang="en-US" smtClean="0">
                <a:latin typeface="Times New Roman" pitchFamily="18" charset="0"/>
                <a:ea typeface="仿宋_GB2312"/>
                <a:cs typeface="仿宋_GB2312"/>
              </a:rPr>
              <a:t>因此</a:t>
            </a:r>
            <a:r>
              <a:rPr lang="en-US" altLang="zh-CN" smtClean="0">
                <a:latin typeface="Times New Roman" pitchFamily="18" charset="0"/>
                <a:ea typeface="仿宋_GB2312"/>
                <a:cs typeface="仿宋_GB2312"/>
              </a:rPr>
              <a:t>agent</a:t>
            </a:r>
            <a:r>
              <a:rPr lang="zh-CN" altLang="en-US" smtClean="0">
                <a:latin typeface="Times New Roman" pitchFamily="18" charset="0"/>
                <a:ea typeface="仿宋_GB2312"/>
                <a:cs typeface="仿宋_GB2312"/>
              </a:rPr>
              <a:t>的动态特性就可以用</a:t>
            </a:r>
            <a:r>
              <a:rPr lang="en-US" altLang="zh-CN" smtClean="0">
                <a:latin typeface="Times New Roman" pitchFamily="18" charset="0"/>
                <a:ea typeface="仿宋_GB2312"/>
                <a:cs typeface="仿宋_GB2312"/>
              </a:rPr>
              <a:t>PDE</a:t>
            </a:r>
            <a:r>
              <a:rPr lang="zh-CN" altLang="en-US" smtClean="0">
                <a:latin typeface="Times New Roman" pitchFamily="18" charset="0"/>
                <a:ea typeface="仿宋_GB2312"/>
                <a:cs typeface="仿宋_GB2312"/>
              </a:rPr>
              <a:t>来描述</a:t>
            </a:r>
            <a:endParaRPr lang="zh-CN" altLang="en-US" sz="1600" smtClean="0">
              <a:ea typeface="宋体" pitchFamily="2" charset="-122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zh-CN" altLang="en-US" smtClean="0">
                <a:latin typeface="Times New Roman" pitchFamily="18" charset="0"/>
                <a:ea typeface="仿宋_GB2312"/>
                <a:cs typeface="仿宋_GB2312"/>
              </a:rPr>
              <a:t>一阶积分的动态关系可以用抛物</a:t>
            </a:r>
            <a:r>
              <a:rPr lang="en-US" altLang="zh-CN" smtClean="0">
                <a:latin typeface="Times New Roman" pitchFamily="18" charset="0"/>
                <a:ea typeface="仿宋_GB2312"/>
                <a:cs typeface="仿宋_GB2312"/>
              </a:rPr>
              <a:t>PDE</a:t>
            </a:r>
            <a:r>
              <a:rPr lang="zh-CN" altLang="en-US" smtClean="0">
                <a:latin typeface="Times New Roman" pitchFamily="18" charset="0"/>
                <a:ea typeface="仿宋_GB2312"/>
                <a:cs typeface="仿宋_GB2312"/>
              </a:rPr>
              <a:t>表示：</a:t>
            </a:r>
            <a:endParaRPr lang="zh-CN" altLang="en-US" sz="1600" smtClean="0">
              <a:ea typeface="宋体" pitchFamily="2" charset="-122"/>
            </a:endParaRPr>
          </a:p>
          <a:p>
            <a:pPr marL="0" indent="0"/>
            <a:endParaRPr lang="zh-CN" altLang="en-US" smtClean="0">
              <a:ea typeface="宋体" pitchFamily="2" charset="-122"/>
            </a:endParaRP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609600" y="2438400"/>
          <a:ext cx="47498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Equation" r:id="rId3" imgW="1638300" imgH="228600" progId="Equation.DSMT4">
                  <p:embed/>
                </p:oleObj>
              </mc:Choice>
              <mc:Fallback>
                <p:oleObj name="Equation" r:id="rId3" imgW="16383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438400"/>
                        <a:ext cx="47498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5151438" y="4114800"/>
          <a:ext cx="239236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Equation" r:id="rId5" imgW="1117115" imgH="203112" progId="Equation.DSMT4">
                  <p:embed/>
                </p:oleObj>
              </mc:Choice>
              <mc:Fallback>
                <p:oleObj name="Equation" r:id="rId5" imgW="1117115" imgH="203112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8" y="4114800"/>
                        <a:ext cx="2392362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2"/>
          <p:cNvGraphicFramePr>
            <a:graphicFrameLocks noChangeAspect="1"/>
          </p:cNvGraphicFramePr>
          <p:nvPr/>
        </p:nvGraphicFramePr>
        <p:xfrm>
          <a:off x="681038" y="4038600"/>
          <a:ext cx="430053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Equation" r:id="rId7" imgW="1663700" imgH="228600" progId="Equation.DSMT4">
                  <p:embed/>
                </p:oleObj>
              </mc:Choice>
              <mc:Fallback>
                <p:oleObj name="Equation" r:id="rId7" imgW="1663700" imgH="228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8" y="4038600"/>
                        <a:ext cx="4300537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1"/>
          <p:cNvGraphicFramePr>
            <a:graphicFrameLocks noChangeAspect="1"/>
          </p:cNvGraphicFramePr>
          <p:nvPr/>
        </p:nvGraphicFramePr>
        <p:xfrm>
          <a:off x="5562600" y="2590800"/>
          <a:ext cx="23923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Equation" r:id="rId9" imgW="1117115" imgH="203112" progId="Equation.DSMT4">
                  <p:embed/>
                </p:oleObj>
              </mc:Choice>
              <mc:Fallback>
                <p:oleObj name="Equation" r:id="rId9" imgW="1117115" imgH="203112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590800"/>
                        <a:ext cx="2392363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0" name="Rectangle 6"/>
          <p:cNvSpPr>
            <a:spLocks noChangeArrowheads="1"/>
          </p:cNvSpPr>
          <p:nvPr/>
        </p:nvSpPr>
        <p:spPr bwMode="auto">
          <a:xfrm>
            <a:off x="0" y="69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 eaLnBrk="0" hangingPunct="0"/>
            <a:r>
              <a:rPr lang="zh-CN" altLang="en-US" sz="1200">
                <a:latin typeface="Times New Roman" pitchFamily="18" charset="0"/>
                <a:ea typeface="仿宋_GB2312"/>
                <a:cs typeface="仿宋_GB2312"/>
              </a:rPr>
              <a:t>，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3081" name="Rectangle 7"/>
          <p:cNvSpPr>
            <a:spLocks noChangeArrowheads="1"/>
          </p:cNvSpPr>
          <p:nvPr/>
        </p:nvSpPr>
        <p:spPr bwMode="auto">
          <a:xfrm>
            <a:off x="381000" y="3276600"/>
            <a:ext cx="6858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r>
              <a:rPr lang="zh-CN" altLang="en-US" sz="2400">
                <a:latin typeface="Times New Roman" pitchFamily="18" charset="0"/>
                <a:ea typeface="仿宋_GB2312"/>
                <a:cs typeface="仿宋_GB2312"/>
              </a:rPr>
              <a:t>二阶积分的动态关系可以用双曲的</a:t>
            </a:r>
            <a:r>
              <a:rPr lang="en-US" altLang="zh-CN" sz="2400">
                <a:latin typeface="Times New Roman" pitchFamily="18" charset="0"/>
                <a:ea typeface="仿宋_GB2312"/>
                <a:cs typeface="仿宋_GB2312"/>
              </a:rPr>
              <a:t>PDE</a:t>
            </a:r>
            <a:r>
              <a:rPr lang="zh-CN" altLang="en-US" sz="2400">
                <a:latin typeface="Times New Roman" pitchFamily="18" charset="0"/>
                <a:ea typeface="仿宋_GB2312"/>
                <a:cs typeface="仿宋_GB2312"/>
              </a:rPr>
              <a:t>表示：</a:t>
            </a:r>
            <a:endParaRPr lang="zh-CN" altLang="en-US" sz="2400">
              <a:ea typeface="宋体" pitchFamily="2" charset="-122"/>
            </a:endParaRPr>
          </a:p>
        </p:txBody>
      </p:sp>
      <p:sp>
        <p:nvSpPr>
          <p:cNvPr id="3082" name="Rectangle 8"/>
          <p:cNvSpPr>
            <a:spLocks noChangeArrowheads="1"/>
          </p:cNvSpPr>
          <p:nvPr/>
        </p:nvSpPr>
        <p:spPr bwMode="auto">
          <a:xfrm>
            <a:off x="0" y="1143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 eaLnBrk="0" hangingPunct="0"/>
            <a:r>
              <a:rPr lang="zh-CN" altLang="en-US" sz="1200">
                <a:latin typeface="Times New Roman" pitchFamily="18" charset="0"/>
                <a:ea typeface="仿宋_GB2312"/>
                <a:cs typeface="仿宋_GB2312"/>
              </a:rPr>
              <a:t>，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3083" name="Rectangle 9"/>
          <p:cNvSpPr>
            <a:spLocks noChangeArrowheads="1"/>
          </p:cNvSpPr>
          <p:nvPr/>
        </p:nvSpPr>
        <p:spPr bwMode="auto">
          <a:xfrm>
            <a:off x="0" y="1355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 eaLnBrk="0" hangingPunct="0"/>
            <a:r>
              <a:rPr lang="en-US" altLang="zh-CN" sz="1200">
                <a:latin typeface="Times New Roman" pitchFamily="18" charset="0"/>
                <a:ea typeface="仿宋_GB2312"/>
                <a:cs typeface="仿宋_GB2312"/>
              </a:rPr>
              <a:t>                (5)</a:t>
            </a:r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itchFamily="2" charset="-122"/>
              </a:rPr>
              <a:t>PDE</a:t>
            </a:r>
            <a:r>
              <a:rPr lang="zh-CN" altLang="en-US" sz="3200" smtClean="0">
                <a:ea typeface="宋体" pitchFamily="2" charset="-122"/>
              </a:rPr>
              <a:t>的平衡点</a:t>
            </a:r>
          </a:p>
        </p:txBody>
      </p:sp>
      <p:sp>
        <p:nvSpPr>
          <p:cNvPr id="4102" name="内容占位符 2"/>
          <p:cNvSpPr>
            <a:spLocks noGrp="1"/>
          </p:cNvSpPr>
          <p:nvPr>
            <p:ph idx="1"/>
          </p:nvPr>
        </p:nvSpPr>
        <p:spPr>
          <a:xfrm>
            <a:off x="304800" y="1066800"/>
            <a:ext cx="7924800" cy="4953000"/>
          </a:xfrm>
        </p:spPr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PDE</a:t>
            </a:r>
            <a:r>
              <a:rPr lang="zh-CN" altLang="en-US" dirty="0" smtClean="0">
                <a:ea typeface="宋体" pitchFamily="2" charset="-122"/>
              </a:rPr>
              <a:t>的平衡点对应系统的稳定状态</a:t>
            </a:r>
            <a:endParaRPr lang="en-US" altLang="zh-CN" dirty="0" smtClean="0">
              <a:ea typeface="宋体" pitchFamily="2" charset="-122"/>
            </a:endParaRPr>
          </a:p>
          <a:p>
            <a:endParaRPr lang="en-US" altLang="zh-CN" dirty="0" smtClean="0">
              <a:ea typeface="宋体" pitchFamily="2" charset="-122"/>
            </a:endParaRPr>
          </a:p>
          <a:p>
            <a:r>
              <a:rPr lang="zh-CN" altLang="en-US" dirty="0" smtClean="0">
                <a:ea typeface="宋体" pitchFamily="2" charset="-122"/>
              </a:rPr>
              <a:t>我们令</a:t>
            </a:r>
            <a:r>
              <a:rPr lang="en-US" altLang="zh-CN" dirty="0" smtClean="0">
                <a:ea typeface="宋体" pitchFamily="2" charset="-122"/>
              </a:rPr>
              <a:t>PDE</a:t>
            </a:r>
            <a:r>
              <a:rPr lang="zh-CN" altLang="en-US" dirty="0" smtClean="0">
                <a:ea typeface="宋体" pitchFamily="2" charset="-122"/>
              </a:rPr>
              <a:t>的状态量表示</a:t>
            </a:r>
            <a:r>
              <a:rPr lang="en-US" altLang="zh-CN" dirty="0" smtClean="0">
                <a:ea typeface="宋体" pitchFamily="2" charset="-122"/>
              </a:rPr>
              <a:t>agent</a:t>
            </a:r>
            <a:r>
              <a:rPr lang="zh-CN" altLang="en-US" dirty="0" smtClean="0">
                <a:ea typeface="宋体" pitchFamily="2" charset="-122"/>
              </a:rPr>
              <a:t>的位置，可以得到</a:t>
            </a:r>
            <a:r>
              <a:rPr lang="en-US" altLang="zh-CN" dirty="0" smtClean="0">
                <a:ea typeface="宋体" pitchFamily="2" charset="-122"/>
              </a:rPr>
              <a:t>agent</a:t>
            </a:r>
            <a:r>
              <a:rPr lang="zh-CN" altLang="en-US" dirty="0" smtClean="0">
                <a:ea typeface="宋体" pitchFamily="2" charset="-122"/>
              </a:rPr>
              <a:t>的稳态位置方程</a:t>
            </a:r>
            <a:endParaRPr lang="en-US" altLang="zh-CN" dirty="0" smtClean="0">
              <a:ea typeface="宋体" pitchFamily="2" charset="-122"/>
            </a:endParaRPr>
          </a:p>
          <a:p>
            <a:r>
              <a:rPr lang="zh-CN" altLang="en-US" dirty="0" smtClean="0">
                <a:ea typeface="宋体" pitchFamily="2" charset="-122"/>
              </a:rPr>
              <a:t>通过变化参数     和边界输入</a:t>
            </a:r>
            <a:r>
              <a:rPr lang="en-US" altLang="zh-CN" dirty="0" smtClean="0">
                <a:ea typeface="宋体" pitchFamily="2" charset="-122"/>
              </a:rPr>
              <a:t>(</a:t>
            </a:r>
            <a:r>
              <a:rPr lang="zh-CN" altLang="en-US" dirty="0" smtClean="0">
                <a:ea typeface="宋体" pitchFamily="2" charset="-122"/>
              </a:rPr>
              <a:t>也是领导者</a:t>
            </a:r>
            <a:r>
              <a:rPr lang="en-US" altLang="zh-CN" dirty="0" smtClean="0">
                <a:ea typeface="宋体" pitchFamily="2" charset="-122"/>
              </a:rPr>
              <a:t>agent</a:t>
            </a:r>
            <a:r>
              <a:rPr lang="zh-CN" altLang="en-US" dirty="0" smtClean="0">
                <a:ea typeface="宋体" pitchFamily="2" charset="-122"/>
              </a:rPr>
              <a:t>的位置</a:t>
            </a:r>
            <a:r>
              <a:rPr lang="en-US" altLang="zh-CN" dirty="0" smtClean="0">
                <a:ea typeface="宋体" pitchFamily="2" charset="-122"/>
              </a:rPr>
              <a:t>)</a:t>
            </a:r>
            <a:r>
              <a:rPr lang="zh-CN" altLang="en-US" dirty="0" smtClean="0">
                <a:ea typeface="宋体" pitchFamily="2" charset="-122"/>
              </a:rPr>
              <a:t>，可以实现系统的不同稳态解，对应不同的部署流形。</a:t>
            </a:r>
            <a:endParaRPr lang="en-US" altLang="zh-CN" dirty="0" smtClean="0">
              <a:ea typeface="宋体" pitchFamily="2" charset="-122"/>
            </a:endParaRPr>
          </a:p>
          <a:p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Jie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Qi,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Rafael Vazquez*, Miroslav Krstic</a:t>
            </a: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Multi-agent Deployment in 3-D via PDE Control, IEEE Transaction on Automatic Control. Accept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available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online</a:t>
            </a: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： </a:t>
            </a:r>
            <a:r>
              <a:rPr lang="en-US" altLang="zh-CN" sz="2000" u="sng" dirty="0" smtClean="0">
                <a:latin typeface="Times New Roman" pitchFamily="18" charset="0"/>
                <a:cs typeface="Times New Roman" pitchFamily="18" charset="0"/>
                <a:hlinkClick r:id="rId3"/>
              </a:rPr>
              <a:t>http</a:t>
            </a:r>
            <a:r>
              <a:rPr lang="en-US" altLang="zh-CN" sz="2000" u="sng" dirty="0">
                <a:latin typeface="Times New Roman" pitchFamily="18" charset="0"/>
                <a:cs typeface="Times New Roman" pitchFamily="18" charset="0"/>
                <a:hlinkClick r:id="rId3"/>
              </a:rPr>
              <a:t>://ieeexplore.ieee.org/xpl/articleDetails.jsp?tp=&amp;arnumber=6914569&amp;queryText%3Dmultiagent+deployment+in+3-D+via+PDE+control</a:t>
            </a:r>
            <a:endParaRPr lang="en-US" altLang="zh-CN" sz="200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410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7351960"/>
              </p:ext>
            </p:extLst>
          </p:nvPr>
        </p:nvGraphicFramePr>
        <p:xfrm>
          <a:off x="1147762" y="1524000"/>
          <a:ext cx="34242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0" name="Equation" r:id="rId4" imgW="1180800" imgH="203040" progId="Equation.DSMT4">
                  <p:embed/>
                </p:oleObj>
              </mc:Choice>
              <mc:Fallback>
                <p:oleObj name="Equation" r:id="rId4" imgW="1180800" imgH="2030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7762" y="1524000"/>
                        <a:ext cx="3424238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766352"/>
              </p:ext>
            </p:extLst>
          </p:nvPr>
        </p:nvGraphicFramePr>
        <p:xfrm>
          <a:off x="4800600" y="1600200"/>
          <a:ext cx="23923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" name="Equation" r:id="rId6" imgW="1117115" imgH="203112" progId="Equation.DSMT4">
                  <p:embed/>
                </p:oleObj>
              </mc:Choice>
              <mc:Fallback>
                <p:oleObj name="Equation" r:id="rId6" imgW="1117115" imgH="203112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600200"/>
                        <a:ext cx="2392363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455754"/>
              </p:ext>
            </p:extLst>
          </p:nvPr>
        </p:nvGraphicFramePr>
        <p:xfrm>
          <a:off x="2971800" y="3124200"/>
          <a:ext cx="3048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2" name="Equation" r:id="rId8" imgW="139680" imgH="177480" progId="Equation.DSMT4">
                  <p:embed/>
                </p:oleObj>
              </mc:Choice>
              <mc:Fallback>
                <p:oleObj name="Equation" r:id="rId8" imgW="139680" imgH="177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124200"/>
                        <a:ext cx="30480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315200" cy="762000"/>
          </a:xfrm>
        </p:spPr>
        <p:txBody>
          <a:bodyPr/>
          <a:lstStyle/>
          <a:p>
            <a:r>
              <a:rPr lang="zh-CN" altLang="en-US" sz="3200" smtClean="0">
                <a:ea typeface="宋体" pitchFamily="2" charset="-122"/>
              </a:rPr>
              <a:t>两个二维复值方程确定的位置部署流形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>
          <a:xfrm>
            <a:off x="381000" y="1371600"/>
            <a:ext cx="6934200" cy="4953000"/>
          </a:xfrm>
        </p:spPr>
        <p:txBody>
          <a:bodyPr/>
          <a:lstStyle/>
          <a:p>
            <a:endParaRPr lang="zh-CN" altLang="en-US" smtClean="0">
              <a:ea typeface="宋体" pitchFamily="2" charset="-122"/>
            </a:endParaRPr>
          </a:p>
          <a:p>
            <a:endParaRPr lang="zh-CN" altLang="en-US" smtClean="0">
              <a:ea typeface="宋体" pitchFamily="2" charset="-122"/>
            </a:endParaRPr>
          </a:p>
        </p:txBody>
      </p:sp>
      <p:pic>
        <p:nvPicPr>
          <p:cNvPr id="23556" name="图片 47" descr="D:\multiagent deployment\beginmypaper\figure\fig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990600"/>
            <a:ext cx="6500813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3" descr="C:\Users\user\AppData\Roaming\Tencent\Users\672583674\QQ\WinTemp\RichOle\O07`7QQ82$}2BKXWH{V%{S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295775"/>
            <a:ext cx="43053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4" descr="C:\Users\user\AppData\Roaming\Tencent\Users\672583674\QQ\WinTemp\RichOle\M{AH7}K9H[H3C_67%@}FMLT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4981575"/>
            <a:ext cx="422910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5" descr="C:\Users\user\AppData\Roaming\Tencent\Users\672583674\QQ\WinTemp\RichOle\E7~}TE()DP(_J]DX5YK24~4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6048375"/>
            <a:ext cx="31337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0" name="TextBox 7"/>
          <p:cNvSpPr txBox="1">
            <a:spLocks noChangeArrowheads="1"/>
          </p:cNvSpPr>
          <p:nvPr/>
        </p:nvSpPr>
        <p:spPr bwMode="auto">
          <a:xfrm>
            <a:off x="685800" y="5591175"/>
            <a:ext cx="6324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ea typeface="宋体" pitchFamily="2" charset="-122"/>
              </a:rPr>
              <a:t>边界条件如下，其中</a:t>
            </a:r>
            <a:r>
              <a:rPr lang="en-US" altLang="zh-CN">
                <a:ea typeface="宋体" pitchFamily="2" charset="-122"/>
              </a:rPr>
              <a:t>f(theta)</a:t>
            </a:r>
            <a:r>
              <a:rPr lang="zh-CN" altLang="en-US">
                <a:ea typeface="宋体" pitchFamily="2" charset="-122"/>
              </a:rPr>
              <a:t>是一个</a:t>
            </a:r>
            <a:r>
              <a:rPr lang="en-US" altLang="zh-CN">
                <a:ea typeface="宋体" pitchFamily="2" charset="-122"/>
              </a:rPr>
              <a:t>2pi</a:t>
            </a:r>
            <a:r>
              <a:rPr lang="zh-CN" altLang="en-US">
                <a:ea typeface="宋体" pitchFamily="2" charset="-122"/>
              </a:rPr>
              <a:t>为周期的周期函数</a:t>
            </a:r>
          </a:p>
        </p:txBody>
      </p:sp>
      <p:sp>
        <p:nvSpPr>
          <p:cNvPr id="23561" name="矩形 8"/>
          <p:cNvSpPr>
            <a:spLocks noChangeArrowheads="1"/>
          </p:cNvSpPr>
          <p:nvPr/>
        </p:nvSpPr>
        <p:spPr bwMode="auto">
          <a:xfrm>
            <a:off x="2057400" y="3886200"/>
            <a:ext cx="30019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zh-CN">
                <a:ea typeface="宋体" pitchFamily="2" charset="-122"/>
              </a:rPr>
              <a:t>图</a:t>
            </a:r>
            <a:r>
              <a:rPr lang="en-US" altLang="zh-CN">
                <a:ea typeface="宋体" pitchFamily="2" charset="-122"/>
              </a:rPr>
              <a:t> 3 </a:t>
            </a:r>
            <a:r>
              <a:rPr lang="zh-CN" altLang="zh-CN">
                <a:ea typeface="宋体" pitchFamily="2" charset="-122"/>
              </a:rPr>
              <a:t>多智能体三维位置部署</a:t>
            </a:r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3491" name="Picture 3" descr="D:\paper\2015\CCC34\fig0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47852"/>
            <a:ext cx="4191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3" name="Picture 5" descr="D:\paper\2015\CCC34\fig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67302"/>
            <a:ext cx="4247864" cy="318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D:\paper\2015\CCC34\fig00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3352706"/>
            <a:ext cx="4267326" cy="320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:\image1\fig0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7852"/>
            <a:ext cx="4267327" cy="320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26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D:\paper\2015\CCC34\Circle_er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311" y="3115293"/>
            <a:ext cx="3671837" cy="282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5" name="Picture 3" descr="D:\paper\2015\CCC34\circle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74" y="0"/>
            <a:ext cx="3998026" cy="299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D:\paper\2015\CCC34\circle_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0"/>
            <a:ext cx="3998027" cy="299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7" name="Picture 5" descr="D:\paper\2015\CCC34\circle_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3048000"/>
            <a:ext cx="352697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11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2800" smtClean="0">
                <a:ea typeface="宋体" pitchFamily="2" charset="-122"/>
              </a:rPr>
              <a:t>多智能体系统边界控制器设计的基本思路</a:t>
            </a:r>
            <a:endParaRPr lang="zh-CN" altLang="en-US" sz="2800" smtClean="0">
              <a:ea typeface="宋体" pitchFamily="2" charset="-122"/>
            </a:endParaRPr>
          </a:p>
        </p:txBody>
      </p:sp>
      <p:sp>
        <p:nvSpPr>
          <p:cNvPr id="5124" name="内容占位符 2"/>
          <p:cNvSpPr>
            <a:spLocks noGrp="1"/>
          </p:cNvSpPr>
          <p:nvPr>
            <p:ph idx="1"/>
          </p:nvPr>
        </p:nvSpPr>
        <p:spPr>
          <a:xfrm>
            <a:off x="381000" y="1371600"/>
            <a:ext cx="8153400" cy="4953000"/>
          </a:xfrm>
        </p:spPr>
        <p:txBody>
          <a:bodyPr/>
          <a:lstStyle/>
          <a:p>
            <a:pPr>
              <a:buFontTx/>
              <a:buNone/>
            </a:pPr>
            <a:endParaRPr lang="en-US" altLang="zh-CN" sz="2400" smtClean="0">
              <a:ea typeface="宋体" pitchFamily="2" charset="-122"/>
            </a:endParaRPr>
          </a:p>
          <a:p>
            <a:pPr>
              <a:buFontTx/>
              <a:buNone/>
            </a:pPr>
            <a:endParaRPr lang="en-US" altLang="zh-CN" sz="2400" smtClean="0">
              <a:ea typeface="宋体" pitchFamily="2" charset="-122"/>
            </a:endParaRPr>
          </a:p>
          <a:p>
            <a:pPr>
              <a:buFontTx/>
              <a:buNone/>
            </a:pPr>
            <a:endParaRPr lang="en-US" altLang="zh-CN" sz="2400" smtClean="0">
              <a:ea typeface="宋体" pitchFamily="2" charset="-122"/>
            </a:endParaRPr>
          </a:p>
          <a:p>
            <a:pPr>
              <a:buFontTx/>
              <a:buNone/>
            </a:pPr>
            <a:endParaRPr lang="en-US" altLang="zh-CN" sz="2400" smtClean="0">
              <a:ea typeface="宋体" pitchFamily="2" charset="-122"/>
            </a:endParaRPr>
          </a:p>
          <a:p>
            <a:pPr>
              <a:buFontTx/>
              <a:buNone/>
            </a:pPr>
            <a:endParaRPr lang="en-US" altLang="zh-CN" sz="2400" smtClean="0">
              <a:ea typeface="宋体" pitchFamily="2" charset="-122"/>
            </a:endParaRPr>
          </a:p>
          <a:p>
            <a:pPr>
              <a:buFontTx/>
              <a:buNone/>
            </a:pPr>
            <a:endParaRPr lang="en-US" altLang="zh-CN" sz="2400" smtClean="0">
              <a:ea typeface="宋体" pitchFamily="2" charset="-122"/>
            </a:endParaRPr>
          </a:p>
          <a:p>
            <a:pPr>
              <a:buFontTx/>
              <a:buNone/>
            </a:pPr>
            <a:r>
              <a:rPr lang="zh-CN" altLang="zh-CN" sz="2400" smtClean="0">
                <a:ea typeface="宋体" pitchFamily="2" charset="-122"/>
              </a:rPr>
              <a:t>这些流形由</a:t>
            </a:r>
            <a:r>
              <a:rPr lang="en-US" altLang="zh-CN" sz="2400" smtClean="0">
                <a:ea typeface="宋体" pitchFamily="2" charset="-122"/>
              </a:rPr>
              <a:t>PDE</a:t>
            </a:r>
            <a:r>
              <a:rPr lang="zh-CN" altLang="zh-CN" sz="2400" smtClean="0">
                <a:ea typeface="宋体" pitchFamily="2" charset="-122"/>
              </a:rPr>
              <a:t>的边界输入驱动，</a:t>
            </a:r>
            <a:r>
              <a:rPr lang="zh-CN" altLang="en-US" sz="2400" smtClean="0">
                <a:ea typeface="宋体" pitchFamily="2" charset="-122"/>
              </a:rPr>
              <a:t>即</a:t>
            </a:r>
            <a:r>
              <a:rPr lang="zh-CN" altLang="zh-CN" sz="2400" smtClean="0">
                <a:ea typeface="宋体" pitchFamily="2" charset="-122"/>
              </a:rPr>
              <a:t>改变</a:t>
            </a:r>
            <a:r>
              <a:rPr lang="zh-CN" altLang="en-US" sz="2400" smtClean="0">
                <a:ea typeface="宋体" pitchFamily="2" charset="-122"/>
              </a:rPr>
              <a:t>领导者</a:t>
            </a:r>
            <a:r>
              <a:rPr lang="en-US" altLang="zh-CN" sz="2400" smtClean="0">
                <a:ea typeface="宋体" pitchFamily="2" charset="-122"/>
              </a:rPr>
              <a:t>agent</a:t>
            </a:r>
            <a:r>
              <a:rPr lang="zh-CN" altLang="en-US" sz="2400" smtClean="0">
                <a:ea typeface="宋体" pitchFamily="2" charset="-122"/>
              </a:rPr>
              <a:t>的位置</a:t>
            </a:r>
            <a:r>
              <a:rPr lang="zh-CN" altLang="zh-CN" sz="2400" smtClean="0">
                <a:ea typeface="宋体" pitchFamily="2" charset="-122"/>
              </a:rPr>
              <a:t>可实现</a:t>
            </a:r>
            <a:r>
              <a:rPr lang="zh-CN" altLang="en-US" sz="2400" smtClean="0">
                <a:ea typeface="宋体" pitchFamily="2" charset="-122"/>
              </a:rPr>
              <a:t>系统</a:t>
            </a:r>
            <a:r>
              <a:rPr lang="zh-CN" altLang="zh-CN" sz="2400" smtClean="0">
                <a:ea typeface="宋体" pitchFamily="2" charset="-122"/>
              </a:rPr>
              <a:t>在不同部署队形之间的转换。</a:t>
            </a:r>
            <a:endParaRPr lang="en-US" altLang="zh-CN" sz="2400" smtClean="0">
              <a:ea typeface="宋体" pitchFamily="2" charset="-122"/>
            </a:endParaRPr>
          </a:p>
          <a:p>
            <a:pPr>
              <a:buFontTx/>
              <a:buNone/>
            </a:pPr>
            <a:r>
              <a:rPr lang="zh-CN" altLang="zh-CN" sz="2400" smtClean="0">
                <a:ea typeface="宋体" pitchFamily="2" charset="-122"/>
              </a:rPr>
              <a:t>在实际应用中，大多数需要部署的流行对应的平衡状态不稳定。我们将采用</a:t>
            </a:r>
            <a:r>
              <a:rPr lang="en-US" altLang="zh-CN" sz="2400" smtClean="0">
                <a:ea typeface="宋体" pitchFamily="2" charset="-122"/>
              </a:rPr>
              <a:t>backstepping</a:t>
            </a:r>
            <a:r>
              <a:rPr lang="zh-CN" altLang="zh-CN" sz="2400" smtClean="0">
                <a:ea typeface="宋体" pitchFamily="2" charset="-122"/>
              </a:rPr>
              <a:t>方法设计边界反馈控制器使系统稳定。</a:t>
            </a:r>
            <a:endParaRPr lang="zh-CN" altLang="en-US" sz="2400" smtClean="0">
              <a:ea typeface="宋体" pitchFamily="2" charset="-122"/>
            </a:endParaRPr>
          </a:p>
        </p:txBody>
      </p:sp>
      <p:sp>
        <p:nvSpPr>
          <p:cNvPr id="512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5122" name="Object 1"/>
          <p:cNvGraphicFramePr>
            <a:graphicFrameLocks noChangeAspect="1"/>
          </p:cNvGraphicFramePr>
          <p:nvPr/>
        </p:nvGraphicFramePr>
        <p:xfrm>
          <a:off x="762000" y="1524000"/>
          <a:ext cx="705167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Visio" r:id="rId3" imgW="5182355" imgH="1402512" progId="Visio.Drawing.11">
                  <p:embed/>
                </p:oleObj>
              </mc:Choice>
              <mc:Fallback>
                <p:oleObj name="Visio" r:id="rId3" imgW="5182355" imgH="140251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24000"/>
                        <a:ext cx="7051675" cy="190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矩形 6"/>
          <p:cNvSpPr>
            <a:spLocks noChangeArrowheads="1"/>
          </p:cNvSpPr>
          <p:nvPr/>
        </p:nvSpPr>
        <p:spPr bwMode="auto">
          <a:xfrm>
            <a:off x="457200" y="3429000"/>
            <a:ext cx="8534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zh-CN" sz="2000" dirty="0" smtClean="0">
                <a:ea typeface="宋体" pitchFamily="2" charset="-122"/>
              </a:rPr>
              <a:t>图</a:t>
            </a:r>
            <a:r>
              <a:rPr lang="en-US" altLang="zh-CN" sz="2000" dirty="0" smtClean="0">
                <a:ea typeface="宋体" pitchFamily="2" charset="-122"/>
              </a:rPr>
              <a:t>2 </a:t>
            </a:r>
            <a:r>
              <a:rPr lang="zh-CN" altLang="zh-CN" sz="2000" dirty="0">
                <a:ea typeface="宋体" pitchFamily="2" charset="-122"/>
              </a:rPr>
              <a:t>基于</a:t>
            </a:r>
            <a:r>
              <a:rPr lang="en-US" altLang="zh-CN" sz="2000" dirty="0">
                <a:ea typeface="宋体" pitchFamily="2" charset="-122"/>
              </a:rPr>
              <a:t>PDE</a:t>
            </a:r>
            <a:r>
              <a:rPr lang="zh-CN" altLang="zh-CN" sz="2000" dirty="0">
                <a:ea typeface="宋体" pitchFamily="2" charset="-122"/>
              </a:rPr>
              <a:t>的方法设计多智能体控制律实现位置部署与队形控制</a:t>
            </a:r>
            <a:endParaRPr lang="zh-CN" altLang="en-US" sz="2000" dirty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086600" cy="762000"/>
          </a:xfrm>
        </p:spPr>
        <p:txBody>
          <a:bodyPr/>
          <a:lstStyle/>
          <a:p>
            <a:r>
              <a:rPr lang="en-US" altLang="zh-CN" sz="3200" smtClean="0">
                <a:ea typeface="宋体" pitchFamily="2" charset="-122"/>
              </a:rPr>
              <a:t>PDE</a:t>
            </a:r>
            <a:r>
              <a:rPr lang="zh-CN" altLang="en-US" sz="3200" smtClean="0">
                <a:ea typeface="宋体" pitchFamily="2" charset="-122"/>
              </a:rPr>
              <a:t>描述的多智能体模型</a:t>
            </a:r>
          </a:p>
        </p:txBody>
      </p:sp>
      <p:pic>
        <p:nvPicPr>
          <p:cNvPr id="24579" name="Picture 1" descr="C:\Users\user\AppData\Roaming\Tencent\Users\672583674\QQ\WinTemp\RichOle\{$UX5XI117FSK7P7CL4JXYQ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600200"/>
            <a:ext cx="73977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752600" y="4191000"/>
            <a:ext cx="2286000" cy="969963"/>
          </a:xfrm>
          <a:noFill/>
        </p:spPr>
      </p:pic>
      <p:sp>
        <p:nvSpPr>
          <p:cNvPr id="24581" name="TextBox 5"/>
          <p:cNvSpPr txBox="1">
            <a:spLocks noChangeArrowheads="1"/>
          </p:cNvSpPr>
          <p:nvPr/>
        </p:nvSpPr>
        <p:spPr bwMode="auto">
          <a:xfrm>
            <a:off x="685800" y="3352800"/>
            <a:ext cx="5791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ea typeface="宋体" pitchFamily="2" charset="-122"/>
              </a:rPr>
              <a:t>边界条件，也可看作边界控制器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6781800" cy="609600"/>
          </a:xfrm>
        </p:spPr>
        <p:txBody>
          <a:bodyPr/>
          <a:lstStyle/>
          <a:p>
            <a:r>
              <a:rPr lang="zh-CN" altLang="en-US" sz="3200" smtClean="0">
                <a:ea typeface="宋体" pitchFamily="2" charset="-122"/>
              </a:rPr>
              <a:t>控制器设计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>
          <a:xfrm>
            <a:off x="304800" y="2743200"/>
            <a:ext cx="8305800" cy="9144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400" smtClean="0">
                <a:ea typeface="宋体" pitchFamily="2" charset="-122"/>
              </a:rPr>
              <a:t>最后用傅立叶级数对全部子系统求和，得到整体系统的控制器如下：</a:t>
            </a:r>
          </a:p>
          <a:p>
            <a:endParaRPr lang="zh-CN" altLang="en-US" smtClean="0">
              <a:ea typeface="宋体" pitchFamily="2" charset="-122"/>
            </a:endParaRPr>
          </a:p>
        </p:txBody>
      </p:sp>
      <p:pic>
        <p:nvPicPr>
          <p:cNvPr id="25604" name="Picture 1" descr="C:\Users\user\AppData\Roaming\Tencent\Users\672583674\QQ\WinTemp\RichOle\P$QSMEQPG$(XCOMQXXUWI2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29200"/>
            <a:ext cx="9248775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3" descr="C:\Users\user\AppData\Roaming\Tencent\Users\672583674\QQ\WinTemp\RichOle\7_(%]LT}NTE]4D8[61[WIX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505200"/>
            <a:ext cx="6629400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4" descr="C:\Users\user\AppData\Roaming\Tencent\Users\672583674\QQ\WinTemp\RichOle\BLB}0)Z%(GR_TNC]0I@JLXU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962400"/>
            <a:ext cx="80010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7" name="TextBox 6"/>
          <p:cNvSpPr txBox="1">
            <a:spLocks noChangeArrowheads="1"/>
          </p:cNvSpPr>
          <p:nvPr/>
        </p:nvSpPr>
        <p:spPr bwMode="auto">
          <a:xfrm>
            <a:off x="0" y="685800"/>
            <a:ext cx="83058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ea typeface="宋体" pitchFamily="2" charset="-122"/>
              </a:rPr>
              <a:t>通过采用傅立叶级数展开，得到与</a:t>
            </a:r>
            <a:r>
              <a:rPr lang="en-US" altLang="zh-CN" sz="2400">
                <a:ea typeface="宋体" pitchFamily="2" charset="-122"/>
              </a:rPr>
              <a:t>theta</a:t>
            </a:r>
            <a:r>
              <a:rPr lang="zh-CN" altLang="en-US" sz="2400">
                <a:ea typeface="宋体" pitchFamily="2" charset="-122"/>
              </a:rPr>
              <a:t>独立的子系统，</a:t>
            </a:r>
            <a:endParaRPr lang="en-US" altLang="zh-CN" sz="2400">
              <a:ea typeface="宋体" pitchFamily="2" charset="-122"/>
            </a:endParaRPr>
          </a:p>
          <a:p>
            <a:r>
              <a:rPr lang="zh-CN" altLang="en-US" sz="2400">
                <a:ea typeface="宋体" pitchFamily="2" charset="-122"/>
              </a:rPr>
              <a:t>然后再对简单的子系统设计控制器，其</a:t>
            </a:r>
            <a:r>
              <a:rPr lang="en-US" altLang="zh-CN" sz="2400">
                <a:ea typeface="宋体" pitchFamily="2" charset="-122"/>
              </a:rPr>
              <a:t>backstepping</a:t>
            </a:r>
            <a:r>
              <a:rPr lang="zh-CN" altLang="en-US" sz="2400">
                <a:ea typeface="宋体" pitchFamily="2" charset="-122"/>
              </a:rPr>
              <a:t>的核函数如下：</a:t>
            </a:r>
          </a:p>
        </p:txBody>
      </p:sp>
      <p:pic>
        <p:nvPicPr>
          <p:cNvPr id="25608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95400" y="1447800"/>
            <a:ext cx="5181600" cy="128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7086600" cy="762000"/>
          </a:xfrm>
        </p:spPr>
        <p:txBody>
          <a:bodyPr/>
          <a:lstStyle/>
          <a:p>
            <a:r>
              <a:rPr lang="zh-CN" altLang="en-US" sz="3200" smtClean="0">
                <a:ea typeface="宋体" pitchFamily="2" charset="-122"/>
              </a:rPr>
              <a:t>证明系统在</a:t>
            </a:r>
            <a:r>
              <a:rPr lang="en-US" altLang="zh-CN" sz="3200" smtClean="0">
                <a:ea typeface="宋体" pitchFamily="2" charset="-122"/>
              </a:rPr>
              <a:t>L2,H1</a:t>
            </a:r>
            <a:r>
              <a:rPr lang="zh-CN" altLang="en-US" sz="3200" smtClean="0">
                <a:ea typeface="宋体" pitchFamily="2" charset="-122"/>
              </a:rPr>
              <a:t>和</a:t>
            </a:r>
            <a:r>
              <a:rPr lang="en-US" altLang="zh-CN" sz="3200" smtClean="0">
                <a:ea typeface="宋体" pitchFamily="2" charset="-122"/>
              </a:rPr>
              <a:t>H2</a:t>
            </a:r>
            <a:r>
              <a:rPr lang="zh-CN" altLang="en-US" sz="3200" smtClean="0">
                <a:ea typeface="宋体" pitchFamily="2" charset="-122"/>
              </a:rPr>
              <a:t>空间稳定</a:t>
            </a:r>
          </a:p>
        </p:txBody>
      </p:sp>
      <p:sp>
        <p:nvSpPr>
          <p:cNvPr id="266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>
              <a:ea typeface="宋体" pitchFamily="2" charset="-122"/>
            </a:endParaRPr>
          </a:p>
          <a:p>
            <a:endParaRPr lang="zh-CN" altLang="en-US" smtClean="0">
              <a:ea typeface="宋体" pitchFamily="2" charset="-122"/>
            </a:endParaRPr>
          </a:p>
        </p:txBody>
      </p:sp>
      <p:pic>
        <p:nvPicPr>
          <p:cNvPr id="26628" name="Picture 1" descr="C:\Users\user\AppData\Roaming\Tencent\Users\672583674\QQ\WinTemp\RichOle\]LSPI{]WID[HTN@K@SP9__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7672388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TextBox 4"/>
          <p:cNvSpPr txBox="1">
            <a:spLocks noChangeArrowheads="1"/>
          </p:cNvSpPr>
          <p:nvPr/>
        </p:nvSpPr>
        <p:spPr bwMode="auto">
          <a:xfrm>
            <a:off x="609600" y="4114800"/>
            <a:ext cx="77724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2400">
                <a:ea typeface="宋体" pitchFamily="2" charset="-122"/>
              </a:rPr>
              <a:t>对于二维的系统，如果要确保系统状态具有较好的函数性质，例如连续性，需要证明</a:t>
            </a:r>
            <a:r>
              <a:rPr lang="en-US" altLang="zh-CN" sz="2400">
                <a:ea typeface="宋体" pitchFamily="2" charset="-122"/>
              </a:rPr>
              <a:t>H2</a:t>
            </a:r>
            <a:r>
              <a:rPr lang="zh-CN" altLang="en-US" sz="2400">
                <a:ea typeface="宋体" pitchFamily="2" charset="-122"/>
              </a:rPr>
              <a:t>范数下稳定。</a:t>
            </a:r>
            <a:endParaRPr lang="en-US" altLang="zh-CN" sz="2400">
              <a:ea typeface="宋体" pitchFamily="2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2400">
                <a:ea typeface="宋体" pitchFamily="2" charset="-122"/>
              </a:rPr>
              <a:t>连续性使得在通讯拓扑网络上相邻的智能体在物理空间上也相邻，这个特性对于系统的实际应用非常重要，因为</a:t>
            </a:r>
            <a:r>
              <a:rPr lang="en-US" altLang="zh-CN" sz="2400">
                <a:ea typeface="宋体" pitchFamily="2" charset="-122"/>
              </a:rPr>
              <a:t>agent</a:t>
            </a:r>
            <a:r>
              <a:rPr lang="zh-CN" altLang="en-US" sz="2400">
                <a:ea typeface="宋体" pitchFamily="2" charset="-122"/>
              </a:rPr>
              <a:t>的通讯范围是有限的，这样</a:t>
            </a:r>
            <a:r>
              <a:rPr lang="en-US" altLang="zh-CN" sz="2400">
                <a:ea typeface="宋体" pitchFamily="2" charset="-122"/>
              </a:rPr>
              <a:t>agent</a:t>
            </a:r>
            <a:r>
              <a:rPr lang="zh-CN" altLang="en-US" sz="2400">
                <a:ea typeface="宋体" pitchFamily="2" charset="-122"/>
              </a:rPr>
              <a:t>就不会跑出与邻居的通讯范围之外，使系统失效。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smtClean="0">
                <a:ea typeface="宋体" pitchFamily="2" charset="-122"/>
              </a:rPr>
              <a:t>观测器设计</a:t>
            </a:r>
          </a:p>
        </p:txBody>
      </p:sp>
      <p:sp>
        <p:nvSpPr>
          <p:cNvPr id="276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smtClean="0">
                <a:ea typeface="宋体" pitchFamily="2" charset="-122"/>
              </a:rPr>
              <a:t>为了实现真正的分布式控制，即每个</a:t>
            </a:r>
            <a:r>
              <a:rPr lang="en-US" altLang="zh-CN" sz="2400" smtClean="0">
                <a:ea typeface="宋体" pitchFamily="2" charset="-122"/>
              </a:rPr>
              <a:t>agent</a:t>
            </a:r>
            <a:r>
              <a:rPr lang="zh-CN" altLang="en-US" sz="2400" smtClean="0">
                <a:ea typeface="宋体" pitchFamily="2" charset="-122"/>
              </a:rPr>
              <a:t>只需要局部邻居的信息就能完成整体的控制目标，我们设计的观测器，能够估计所有</a:t>
            </a:r>
            <a:r>
              <a:rPr lang="en-US" altLang="zh-CN" sz="2400" smtClean="0">
                <a:ea typeface="宋体" pitchFamily="2" charset="-122"/>
              </a:rPr>
              <a:t>agent</a:t>
            </a:r>
            <a:r>
              <a:rPr lang="zh-CN" altLang="en-US" sz="2400" smtClean="0">
                <a:ea typeface="宋体" pitchFamily="2" charset="-122"/>
              </a:rPr>
              <a:t>的状态，也就是</a:t>
            </a:r>
            <a:r>
              <a:rPr lang="en-US" altLang="zh-CN" sz="2400" smtClean="0">
                <a:ea typeface="宋体" pitchFamily="2" charset="-122"/>
              </a:rPr>
              <a:t>leader agent</a:t>
            </a:r>
            <a:r>
              <a:rPr lang="zh-CN" altLang="en-US" sz="2400" smtClean="0">
                <a:ea typeface="宋体" pitchFamily="2" charset="-122"/>
              </a:rPr>
              <a:t>能够通过测量最近邻居的状态，计算出所有</a:t>
            </a:r>
            <a:r>
              <a:rPr lang="en-US" altLang="zh-CN" sz="2400" smtClean="0">
                <a:ea typeface="宋体" pitchFamily="2" charset="-122"/>
              </a:rPr>
              <a:t>agent</a:t>
            </a:r>
            <a:r>
              <a:rPr lang="zh-CN" altLang="en-US" sz="2400" smtClean="0">
                <a:ea typeface="宋体" pitchFamily="2" charset="-122"/>
              </a:rPr>
              <a:t>的状态。</a:t>
            </a:r>
            <a:endParaRPr lang="en-US" altLang="zh-CN" sz="2400" smtClean="0">
              <a:ea typeface="宋体" pitchFamily="2" charset="-122"/>
            </a:endParaRPr>
          </a:p>
          <a:p>
            <a:r>
              <a:rPr lang="zh-CN" altLang="en-US" sz="2400" smtClean="0">
                <a:ea typeface="宋体" pitchFamily="2" charset="-122"/>
              </a:rPr>
              <a:t>观测的设计与控制器的设计是对偶的，我们得到了精确的封闭表达式</a:t>
            </a:r>
            <a:endParaRPr lang="en-US" altLang="zh-CN" sz="2400" smtClean="0">
              <a:ea typeface="宋体" pitchFamily="2" charset="-122"/>
            </a:endParaRPr>
          </a:p>
        </p:txBody>
      </p:sp>
      <p:pic>
        <p:nvPicPr>
          <p:cNvPr id="27652" name="Picture 1" descr="C:\Users\user\AppData\Roaming\Tencent\Users\672583674\QQ\WinTemp\RichOle\8K67{Z2[DVB89T~42{8]IE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4038600"/>
            <a:ext cx="554355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6019800"/>
            <a:ext cx="39719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什么是多智能体系统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xfrm>
            <a:off x="304800" y="1371600"/>
            <a:ext cx="8610600" cy="480060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kind of systems? 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什么是多智能体系统</a:t>
            </a:r>
            <a:endParaRPr lang="en-US" altLang="zh-CN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Groups of agents with control, sensing, communication and computing</a:t>
            </a:r>
          </a:p>
          <a:p>
            <a:r>
              <a:rPr lang="zh-CN" altLang="en-US" dirty="0" smtClean="0"/>
              <a:t>能控制，感知能力，能相互通讯，能计算</a:t>
            </a:r>
            <a:endParaRPr lang="en-US" altLang="zh-CN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individual senses its immediate   environment 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感知周围环境</a:t>
            </a:r>
            <a:endParaRPr lang="en-US" altLang="zh-CN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communicates with others </a:t>
            </a:r>
            <a:r>
              <a:rPr lang="zh-CN" altLang="en-US" dirty="0" smtClean="0"/>
              <a:t>交互能力</a:t>
            </a:r>
            <a:endParaRPr lang="en-US" altLang="zh-CN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processes information gathered 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信息处理，计算能力</a:t>
            </a:r>
            <a:endParaRPr lang="en-US" altLang="zh-CN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takes local action in response 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响应，决策能力</a:t>
            </a:r>
            <a:endParaRPr lang="zh-CN" altLang="en-US" dirty="0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162800" cy="762000"/>
          </a:xfrm>
        </p:spPr>
        <p:txBody>
          <a:bodyPr/>
          <a:lstStyle/>
          <a:p>
            <a:r>
              <a:rPr lang="zh-CN" altLang="en-US" sz="2800" smtClean="0">
                <a:ea typeface="宋体" pitchFamily="2" charset="-122"/>
              </a:rPr>
              <a:t>证明带观测器的系统在</a:t>
            </a:r>
            <a:r>
              <a:rPr lang="en-US" altLang="zh-CN" sz="2800" smtClean="0">
                <a:ea typeface="宋体" pitchFamily="2" charset="-122"/>
              </a:rPr>
              <a:t>L2,H1</a:t>
            </a:r>
            <a:r>
              <a:rPr lang="zh-CN" altLang="en-US" sz="2800" smtClean="0">
                <a:ea typeface="宋体" pitchFamily="2" charset="-122"/>
              </a:rPr>
              <a:t>和</a:t>
            </a:r>
            <a:r>
              <a:rPr lang="en-US" altLang="zh-CN" sz="2800" smtClean="0">
                <a:ea typeface="宋体" pitchFamily="2" charset="-122"/>
              </a:rPr>
              <a:t>H2</a:t>
            </a:r>
            <a:r>
              <a:rPr lang="zh-CN" altLang="en-US" sz="2800" smtClean="0">
                <a:ea typeface="宋体" pitchFamily="2" charset="-122"/>
              </a:rPr>
              <a:t>空间稳定</a:t>
            </a:r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>
              <a:ea typeface="宋体" pitchFamily="2" charset="-122"/>
            </a:endParaRPr>
          </a:p>
          <a:p>
            <a:endParaRPr lang="zh-CN" altLang="en-US" smtClean="0">
              <a:ea typeface="宋体" pitchFamily="2" charset="-122"/>
            </a:endParaRPr>
          </a:p>
        </p:txBody>
      </p:sp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609600" y="4267200"/>
            <a:ext cx="7467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400">
                <a:ea typeface="宋体" pitchFamily="2" charset="-122"/>
              </a:rPr>
              <a:t> </a:t>
            </a:r>
            <a:r>
              <a:rPr lang="zh-CN" altLang="en-US" sz="2400">
                <a:ea typeface="宋体" pitchFamily="2" charset="-122"/>
              </a:rPr>
              <a:t>估计系统中也有一个核函数在角度</a:t>
            </a:r>
            <a:r>
              <a:rPr lang="en-US" altLang="zh-CN" sz="2400">
                <a:ea typeface="宋体" pitchFamily="2" charset="-122"/>
              </a:rPr>
              <a:t>0-2pi</a:t>
            </a:r>
            <a:r>
              <a:rPr lang="zh-CN" altLang="en-US" sz="2400">
                <a:ea typeface="宋体" pitchFamily="2" charset="-122"/>
              </a:rPr>
              <a:t>上积分</a:t>
            </a:r>
            <a:endParaRPr lang="en-US" altLang="zh-CN" sz="2400">
              <a:ea typeface="宋体" pitchFamily="2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2400">
                <a:ea typeface="宋体" pitchFamily="2" charset="-122"/>
              </a:rPr>
              <a:t>  将估计的状态作为状态反馈进行边界控制，可实现级联系统的稳定控制</a:t>
            </a:r>
          </a:p>
        </p:txBody>
      </p:sp>
      <p:pic>
        <p:nvPicPr>
          <p:cNvPr id="28677" name="Picture 1" descr="C:\Users\user\AppData\Roaming\Tencent\Users\672583674\QQ\WinTemp\RichOle\}@(~KDX]97(B`7USD)1UTD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143000"/>
            <a:ext cx="777240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010400" cy="609600"/>
          </a:xfrm>
        </p:spPr>
        <p:txBody>
          <a:bodyPr/>
          <a:lstStyle/>
          <a:p>
            <a:r>
              <a:rPr lang="zh-CN" altLang="en-US" sz="3200" smtClean="0">
                <a:ea typeface="宋体" pitchFamily="2" charset="-122"/>
              </a:rPr>
              <a:t>离散化获得分布式控制律</a:t>
            </a:r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>
          <a:xfrm>
            <a:off x="381000" y="1066800"/>
            <a:ext cx="6934200" cy="4953000"/>
          </a:xfrm>
        </p:spPr>
        <p:txBody>
          <a:bodyPr/>
          <a:lstStyle/>
          <a:p>
            <a:r>
              <a:rPr lang="zh-CN" altLang="en-US" sz="2400" smtClean="0">
                <a:ea typeface="宋体" pitchFamily="2" charset="-122"/>
              </a:rPr>
              <a:t>用有限差分方法离散化，离散化的误差取决于</a:t>
            </a:r>
            <a:r>
              <a:rPr lang="en-US" altLang="zh-CN" sz="2400" smtClean="0">
                <a:ea typeface="宋体" pitchFamily="2" charset="-122"/>
              </a:rPr>
              <a:t>agent</a:t>
            </a:r>
            <a:r>
              <a:rPr lang="zh-CN" altLang="en-US" sz="2400" smtClean="0">
                <a:ea typeface="宋体" pitchFamily="2" charset="-122"/>
              </a:rPr>
              <a:t>的数目和离散方法。</a:t>
            </a:r>
            <a:endParaRPr lang="en-US" altLang="zh-CN" sz="2400" smtClean="0">
              <a:ea typeface="宋体" pitchFamily="2" charset="-122"/>
            </a:endParaRPr>
          </a:p>
          <a:p>
            <a:r>
              <a:rPr lang="zh-CN" altLang="en-US" sz="2400" smtClean="0">
                <a:ea typeface="宋体" pitchFamily="2" charset="-122"/>
              </a:rPr>
              <a:t>用三点中心法离散化，得到各个</a:t>
            </a:r>
            <a:r>
              <a:rPr lang="en-US" altLang="zh-CN" sz="2400" smtClean="0">
                <a:ea typeface="宋体" pitchFamily="2" charset="-122"/>
              </a:rPr>
              <a:t>agent</a:t>
            </a:r>
            <a:r>
              <a:rPr lang="zh-CN" altLang="en-US" sz="2400" smtClean="0">
                <a:ea typeface="宋体" pitchFamily="2" charset="-122"/>
              </a:rPr>
              <a:t>的分布式控制律</a:t>
            </a:r>
            <a:endParaRPr lang="en-US" altLang="zh-CN" sz="2400" smtClean="0">
              <a:ea typeface="宋体" pitchFamily="2" charset="-122"/>
            </a:endParaRPr>
          </a:p>
          <a:p>
            <a:endParaRPr lang="zh-CN" altLang="en-US" sz="2400" smtClean="0">
              <a:ea typeface="宋体" pitchFamily="2" charset="-122"/>
            </a:endParaRPr>
          </a:p>
        </p:txBody>
      </p:sp>
      <p:pic>
        <p:nvPicPr>
          <p:cNvPr id="29700" name="Picture 1" descr="C:\Users\user\AppData\Roaming\Tencent\Users\672583674\QQ\WinTemp\RichOle\I6[B[HW7]JL@}Z$N758TDB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743200"/>
            <a:ext cx="54356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1" name="TextBox 5"/>
          <p:cNvSpPr txBox="1">
            <a:spLocks noChangeArrowheads="1"/>
          </p:cNvSpPr>
          <p:nvPr/>
        </p:nvSpPr>
        <p:spPr bwMode="auto">
          <a:xfrm>
            <a:off x="6400800" y="3200400"/>
            <a:ext cx="2438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ea typeface="宋体" pitchFamily="2" charset="-122"/>
              </a:rPr>
              <a:t>中间的智能体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内容占位符 2"/>
          <p:cNvSpPr>
            <a:spLocks noGrp="1"/>
          </p:cNvSpPr>
          <p:nvPr>
            <p:ph idx="1"/>
          </p:nvPr>
        </p:nvSpPr>
        <p:spPr>
          <a:xfrm>
            <a:off x="381000" y="1066800"/>
            <a:ext cx="6934200" cy="4953000"/>
          </a:xfrm>
        </p:spPr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  <p:pic>
        <p:nvPicPr>
          <p:cNvPr id="30723" name="Picture 1" descr="C:\Users\user\AppData\Roaming\Tencent\Users\672583674\QQ\WinTemp\RichOle\K5OIRR[}MEZJ%P38B[SW9B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828800"/>
            <a:ext cx="55118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2" descr="C:\Users\user\AppData\Roaming\Tencent\Users\672583674\QQ\WinTemp\RichOle\]YS)J2L3`~J5F59X4]45DW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066800"/>
            <a:ext cx="591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标题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010400" cy="609600"/>
          </a:xfrm>
        </p:spPr>
        <p:txBody>
          <a:bodyPr/>
          <a:lstStyle/>
          <a:p>
            <a:r>
              <a:rPr lang="zh-CN" altLang="en-US" sz="3200" smtClean="0">
                <a:ea typeface="宋体" pitchFamily="2" charset="-122"/>
              </a:rPr>
              <a:t>离散化获得分布式控制律</a:t>
            </a:r>
          </a:p>
        </p:txBody>
      </p:sp>
      <p:sp>
        <p:nvSpPr>
          <p:cNvPr id="30726" name="TextBox 6"/>
          <p:cNvSpPr txBox="1">
            <a:spLocks noChangeArrowheads="1"/>
          </p:cNvSpPr>
          <p:nvPr/>
        </p:nvSpPr>
        <p:spPr bwMode="auto">
          <a:xfrm>
            <a:off x="533400" y="4572000"/>
            <a:ext cx="7162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ea typeface="宋体" pitchFamily="2" charset="-122"/>
              </a:rPr>
              <a:t>得到一组常微分方程，描述每个</a:t>
            </a:r>
            <a:r>
              <a:rPr lang="en-US" altLang="zh-CN" sz="2400">
                <a:ea typeface="宋体" pitchFamily="2" charset="-122"/>
              </a:rPr>
              <a:t>agent</a:t>
            </a:r>
            <a:r>
              <a:rPr lang="zh-CN" altLang="en-US" sz="2400">
                <a:ea typeface="宋体" pitchFamily="2" charset="-122"/>
              </a:rPr>
              <a:t>的控制律（行为规则）。</a:t>
            </a:r>
          </a:p>
        </p:txBody>
      </p:sp>
      <p:sp>
        <p:nvSpPr>
          <p:cNvPr id="30727" name="TextBox 7"/>
          <p:cNvSpPr txBox="1">
            <a:spLocks noChangeArrowheads="1"/>
          </p:cNvSpPr>
          <p:nvPr/>
        </p:nvSpPr>
        <p:spPr bwMode="auto">
          <a:xfrm>
            <a:off x="6400800" y="3200400"/>
            <a:ext cx="2438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ea typeface="宋体" pitchFamily="2" charset="-122"/>
              </a:rPr>
              <a:t>领导者智能体</a:t>
            </a:r>
          </a:p>
        </p:txBody>
      </p:sp>
      <p:sp>
        <p:nvSpPr>
          <p:cNvPr id="30728" name="TextBox 8"/>
          <p:cNvSpPr txBox="1">
            <a:spLocks noChangeArrowheads="1"/>
          </p:cNvSpPr>
          <p:nvPr/>
        </p:nvSpPr>
        <p:spPr bwMode="auto">
          <a:xfrm>
            <a:off x="6400800" y="1371600"/>
            <a:ext cx="2743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ea typeface="宋体" pitchFamily="2" charset="-122"/>
              </a:rPr>
              <a:t>靠近极点的智能体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smtClean="0">
                <a:ea typeface="宋体" pitchFamily="2" charset="-122"/>
              </a:rPr>
              <a:t>仿真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  <p:pic>
        <p:nvPicPr>
          <p:cNvPr id="31748" name="Picture 1" descr="C:\Users\user\AppData\Roaming\Tencent\Users\672583674\QQ\WinTemp\RichOle\60P{0OF]RW_4IQGDTU%QXU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219200"/>
            <a:ext cx="7810500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  <p:pic>
        <p:nvPicPr>
          <p:cNvPr id="32771" name="Picture 1" descr="C:\Users\user\AppData\Roaming\Tencent\Users\672583674\QQ\WinTemp\RichOle\BHV[DB7L[ISEGX`YAQL10GJ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371600"/>
            <a:ext cx="7800975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标题 1"/>
          <p:cNvSpPr txBox="1">
            <a:spLocks/>
          </p:cNvSpPr>
          <p:nvPr/>
        </p:nvSpPr>
        <p:spPr bwMode="auto">
          <a:xfrm>
            <a:off x="381000" y="381000"/>
            <a:ext cx="7086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/>
            <a:r>
              <a:rPr lang="zh-CN" altLang="en-US" sz="3600" b="1">
                <a:solidFill>
                  <a:schemeClr val="folHlink"/>
                </a:solidFill>
                <a:ea typeface="宋体" pitchFamily="2" charset="-122"/>
              </a:rPr>
              <a:t>仿真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  <p:sp>
        <p:nvSpPr>
          <p:cNvPr id="33795" name="标题 1"/>
          <p:cNvSpPr txBox="1">
            <a:spLocks/>
          </p:cNvSpPr>
          <p:nvPr/>
        </p:nvSpPr>
        <p:spPr bwMode="auto">
          <a:xfrm>
            <a:off x="381000" y="381000"/>
            <a:ext cx="7086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/>
            <a:r>
              <a:rPr lang="zh-CN" altLang="en-US" sz="3600" b="1">
                <a:solidFill>
                  <a:schemeClr val="folHlink"/>
                </a:solidFill>
                <a:ea typeface="宋体" pitchFamily="2" charset="-122"/>
              </a:rPr>
              <a:t>仿真</a:t>
            </a:r>
          </a:p>
        </p:txBody>
      </p:sp>
      <p:pic>
        <p:nvPicPr>
          <p:cNvPr id="33796" name="Picture 1" descr="C:\Users\user\AppData\Roaming\Tencent\Users\672583674\QQ\WinTemp\RichOle\DPO4C6)O1JK_3IM@HQE)JC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600200"/>
            <a:ext cx="8564563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  <p:sp>
        <p:nvSpPr>
          <p:cNvPr id="34819" name="标题 1"/>
          <p:cNvSpPr txBox="1">
            <a:spLocks/>
          </p:cNvSpPr>
          <p:nvPr/>
        </p:nvSpPr>
        <p:spPr bwMode="auto">
          <a:xfrm>
            <a:off x="381000" y="381000"/>
            <a:ext cx="7086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/>
            <a:r>
              <a:rPr lang="zh-CN" altLang="en-US" sz="3600" b="1">
                <a:solidFill>
                  <a:schemeClr val="folHlink"/>
                </a:solidFill>
                <a:ea typeface="宋体" pitchFamily="2" charset="-122"/>
              </a:rPr>
              <a:t>仿真</a:t>
            </a:r>
          </a:p>
        </p:txBody>
      </p:sp>
      <p:pic>
        <p:nvPicPr>
          <p:cNvPr id="34820" name="Picture 1" descr="C:\Users\user\AppData\Roaming\Tencent\Users\672583674\QQ\WinTemp\RichOle\$@E2G)F04~]IJ3Y[J[`U[}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71600"/>
            <a:ext cx="863441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638761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38425"/>
            <a:ext cx="7620000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991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err="1" smtClean="0">
                <a:solidFill>
                  <a:schemeClr val="tx1"/>
                </a:solidFill>
                <a:ea typeface="宋体" pitchFamily="2" charset="-122"/>
              </a:rPr>
              <a:t>Khepera</a:t>
            </a:r>
            <a:r>
              <a:rPr lang="en-US" altLang="zh-CN" dirty="0" smtClean="0">
                <a:solidFill>
                  <a:schemeClr val="tx1"/>
                </a:solidFill>
                <a:ea typeface="宋体" pitchFamily="2" charset="-122"/>
              </a:rPr>
              <a:t> III</a:t>
            </a:r>
            <a:r>
              <a:rPr lang="zh-CN" altLang="en-US" dirty="0" smtClean="0">
                <a:solidFill>
                  <a:schemeClr val="tx1"/>
                </a:solidFill>
                <a:ea typeface="宋体" pitchFamily="2" charset="-122"/>
              </a:rPr>
              <a:t>机器人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304800" y="1371600"/>
            <a:ext cx="6934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Khepera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 III</a:t>
            </a: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机器人</a:t>
            </a:r>
            <a:endParaRPr kumimoji="0" 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</p:txBody>
      </p:sp>
      <p:pic>
        <p:nvPicPr>
          <p:cNvPr id="5" name="Picture 2" descr="20120820203853527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590800"/>
            <a:ext cx="4259263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4419600" y="1447800"/>
            <a:ext cx="44196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小型机器人</a:t>
            </a:r>
            <a:r>
              <a:rPr lang="en-US" sz="2400" b="1" dirty="0"/>
              <a:t> </a:t>
            </a:r>
            <a:r>
              <a:rPr lang="en-US" sz="2400" b="1" dirty="0" err="1"/>
              <a:t>Khepera</a:t>
            </a:r>
            <a:r>
              <a:rPr lang="en-US" sz="2400" b="1" dirty="0"/>
              <a:t> </a:t>
            </a:r>
            <a:r>
              <a:rPr lang="en-US" sz="2400" b="1" dirty="0" smtClean="0"/>
              <a:t>III</a:t>
            </a:r>
            <a:r>
              <a:rPr lang="zh-CN" altLang="en-US" sz="2400" b="1" dirty="0" smtClean="0"/>
              <a:t>机器人</a:t>
            </a:r>
            <a:r>
              <a:rPr lang="zh-CN" altLang="en-US" sz="2400" b="1" dirty="0"/>
              <a:t>上安装的多传感器阵列，可以有效的检测出不同距离范围的物体。自身携带可更换充电电池，可使它高度自主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机器人装有</a:t>
            </a:r>
            <a:r>
              <a:rPr lang="en-US" sz="2400" b="1" dirty="0"/>
              <a:t>9</a:t>
            </a:r>
            <a:r>
              <a:rPr lang="zh-CN" altLang="en-US" sz="2400" b="1" dirty="0"/>
              <a:t>个用于障碍检测的红外传感器，</a:t>
            </a:r>
            <a:r>
              <a:rPr lang="en-US" sz="2400" b="1" dirty="0"/>
              <a:t>5</a:t>
            </a:r>
            <a:r>
              <a:rPr lang="zh-CN" altLang="en-US" sz="2400" b="1" dirty="0"/>
              <a:t>个远距离障碍物检测的超声传感器。前面装有一组寻线传感器以及边缘检测。电机模块使用的是瑞士生产的高质量传动模块。高精度伺服电机保证了它移动的准确性和高效性</a:t>
            </a:r>
          </a:p>
        </p:txBody>
      </p:sp>
    </p:spTree>
    <p:extLst>
      <p:ext uri="{BB962C8B-B14F-4D97-AF65-F5344CB8AC3E}">
        <p14:creationId xmlns:p14="http://schemas.microsoft.com/office/powerpoint/2010/main" val="67713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Khepera</a:t>
            </a:r>
            <a:r>
              <a:rPr lang="en-US" altLang="zh-CN" dirty="0"/>
              <a:t> 4</a:t>
            </a:r>
            <a:endParaRPr lang="zh-CN" altLang="en-US" dirty="0" smtClean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en-US" dirty="0" smtClean="0"/>
              <a:t>用多个</a:t>
            </a:r>
            <a:r>
              <a:rPr lang="en-US" altLang="zh-CN" dirty="0" err="1" smtClean="0"/>
              <a:t>Khepera</a:t>
            </a:r>
            <a:r>
              <a:rPr lang="en-US" altLang="zh-CN" dirty="0" smtClean="0"/>
              <a:t> 4 </a:t>
            </a:r>
            <a:r>
              <a:rPr lang="zh-CN" altLang="en-US" dirty="0" smtClean="0"/>
              <a:t>小机器人作为多智能体协同控制的实验载体，验证算法的有效性。</a:t>
            </a:r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553200"/>
            <a:ext cx="381000" cy="228600"/>
          </a:xfrm>
          <a:prstGeom prst="rect">
            <a:avLst/>
          </a:prstGeom>
          <a:noFill/>
        </p:spPr>
        <p:txBody>
          <a:bodyPr/>
          <a:lstStyle>
            <a:lvl1pPr>
              <a:defRPr kumimoji="1" sz="2400" b="1">
                <a:solidFill>
                  <a:srgbClr val="CC0000"/>
                </a:solidFill>
                <a:latin typeface="宋体" charset="-122"/>
                <a:ea typeface="宋体" charset="-122"/>
              </a:defRPr>
            </a:lvl1pPr>
            <a:lvl2pPr marL="742950" indent="-285750">
              <a:defRPr kumimoji="1" sz="2400" b="1">
                <a:solidFill>
                  <a:srgbClr val="CC0000"/>
                </a:solidFill>
                <a:latin typeface="宋体" charset="-122"/>
                <a:ea typeface="宋体" charset="-122"/>
              </a:defRPr>
            </a:lvl2pPr>
            <a:lvl3pPr marL="1143000" indent="-228600">
              <a:defRPr kumimoji="1" sz="2400" b="1">
                <a:solidFill>
                  <a:srgbClr val="CC0000"/>
                </a:solidFill>
                <a:latin typeface="宋体" charset="-122"/>
                <a:ea typeface="宋体" charset="-122"/>
              </a:defRPr>
            </a:lvl3pPr>
            <a:lvl4pPr marL="1600200" indent="-228600">
              <a:defRPr kumimoji="1" sz="2400" b="1">
                <a:solidFill>
                  <a:srgbClr val="CC0000"/>
                </a:solidFill>
                <a:latin typeface="宋体" charset="-122"/>
                <a:ea typeface="宋体" charset="-122"/>
              </a:defRPr>
            </a:lvl4pPr>
            <a:lvl5pPr marL="2057400" indent="-228600">
              <a:defRPr kumimoji="1" sz="2400" b="1">
                <a:solidFill>
                  <a:srgbClr val="CC0000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0000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0000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0000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CC0000"/>
                </a:solidFill>
                <a:latin typeface="宋体" charset="-122"/>
                <a:ea typeface="宋体" charset="-122"/>
              </a:defRPr>
            </a:lvl9pPr>
          </a:lstStyle>
          <a:p>
            <a:fld id="{2B02307D-381C-4898-8C65-92C2EC920217}" type="slidenum">
              <a:rPr kumimoji="0" lang="zh-CN" altLang="en-US" sz="1200" b="0" smtClean="0">
                <a:solidFill>
                  <a:schemeClr val="tx1"/>
                </a:solidFill>
                <a:latin typeface="Arial" charset="0"/>
              </a:rPr>
              <a:pPr/>
              <a:t>49</a:t>
            </a:fld>
            <a:endParaRPr kumimoji="0" lang="en-US" altLang="zh-CN" sz="1400" b="0" smtClean="0">
              <a:solidFill>
                <a:schemeClr val="tx1"/>
              </a:solidFill>
              <a:latin typeface="Arial Narrow" pitchFamily="34" charset="0"/>
            </a:endParaRPr>
          </a:p>
        </p:txBody>
      </p:sp>
      <p:pic>
        <p:nvPicPr>
          <p:cNvPr id="20485" name="Picture 1" descr="C:\Users\Administrator\AppData\Roaming\Tencent\Users\672583674\QQ\WinTemp\RichOle\0%G]DW$T5P1QW%HN$GB5NL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2349500"/>
            <a:ext cx="3468687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4019550"/>
            <a:ext cx="3240088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8DAA4"/>
                    </a:gs>
                    <a:gs pos="100000">
                      <a:srgbClr val="C5CAAA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C1161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333333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048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781300"/>
            <a:ext cx="3602038" cy="301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8DAA4"/>
                    </a:gs>
                    <a:gs pos="100000">
                      <a:srgbClr val="C5CAAA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C1161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333333">
                      <a:alpha val="50000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182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83"/>
    </mc:Choice>
    <mc:Fallback xmlns="">
      <p:transition spd="slow" advTm="2198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生物界的群体自组织行为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066800"/>
            <a:ext cx="7750241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>
          <a:xfrm>
            <a:off x="381000" y="990600"/>
            <a:ext cx="7086600" cy="762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Thanks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2895600" y="2514600"/>
            <a:ext cx="3886200" cy="838200"/>
          </a:xfrm>
        </p:spPr>
        <p:txBody>
          <a:bodyPr/>
          <a:lstStyle/>
          <a:p>
            <a:pPr algn="just">
              <a:buFontTx/>
              <a:buNone/>
            </a:pPr>
            <a:r>
              <a:rPr lang="zh-CN" altLang="en-US" sz="4400" smtClean="0">
                <a:ea typeface="宋体" pitchFamily="2" charset="-122"/>
              </a:rPr>
              <a:t>谢谢大家！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Able to </a:t>
            </a:r>
            <a:r>
              <a:rPr lang="zh-CN" altLang="en-US" dirty="0" smtClean="0">
                <a:solidFill>
                  <a:schemeClr val="tx1"/>
                </a:solidFill>
              </a:rPr>
              <a:t>控制目标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066800"/>
            <a:ext cx="8915400" cy="5562600"/>
          </a:xfrm>
        </p:spPr>
        <p:txBody>
          <a:bodyPr/>
          <a:lstStyle/>
          <a:p>
            <a:r>
              <a:rPr lang="en-US" altLang="zh-CN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deploy over a given region  </a:t>
            </a:r>
            <a:r>
              <a:rPr lang="zh-CN" altLang="en-US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将多个自主体部署到指定区域</a:t>
            </a:r>
            <a:endParaRPr lang="en-US" altLang="zh-CN" b="1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assume specified pattern </a:t>
            </a:r>
            <a:r>
              <a:rPr lang="zh-CN" altLang="en-US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形成指定的队形，队形控制</a:t>
            </a:r>
            <a:endParaRPr lang="en-US" altLang="zh-CN" b="1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rendezvous at a common point </a:t>
            </a:r>
            <a:r>
              <a:rPr lang="zh-CN" altLang="en-US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所有智能体集合到一个点</a:t>
            </a:r>
            <a:endParaRPr lang="en-US" altLang="zh-CN" b="1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jointly initiate motion/change direction in a synchronized way </a:t>
            </a:r>
            <a:r>
              <a:rPr lang="zh-CN" altLang="en-US" b="1" dirty="0" smtClean="0"/>
              <a:t>协同的运动模式，同步运动方向</a:t>
            </a:r>
            <a:endParaRPr lang="en-US" altLang="zh-CN" b="1" dirty="0" smtClean="0"/>
          </a:p>
          <a:p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381000" y="4800600"/>
            <a:ext cx="8077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Species achieve synchronized behavior</a:t>
            </a:r>
          </a:p>
          <a:p>
            <a:r>
              <a:rPr lang="en-US" altLang="zh-CN" sz="2400" dirty="0"/>
              <a:t>with limited sensing/communication between individuals</a:t>
            </a:r>
          </a:p>
          <a:p>
            <a:r>
              <a:rPr lang="en-US" altLang="zh-CN" sz="2400" dirty="0"/>
              <a:t>without apparently following group leader</a:t>
            </a:r>
          </a:p>
          <a:p>
            <a:r>
              <a:rPr lang="da-DK" altLang="zh-CN" sz="2400" dirty="0"/>
              <a:t>(Couzin et al, Nature 05; Conradt et al, Nature 03)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多智能体系统的应用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4876800"/>
          </a:xfrm>
        </p:spPr>
        <p:txBody>
          <a:bodyPr/>
          <a:lstStyle/>
          <a:p>
            <a:r>
              <a:rPr lang="en-US" altLang="zh-CN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Embedded robotic systems and sensor networks for</a:t>
            </a:r>
          </a:p>
          <a:p>
            <a:pPr>
              <a:buNone/>
            </a:pPr>
            <a:r>
              <a:rPr lang="en-US" altLang="zh-CN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high-stress, rapid deployment | e.g., disaster recovery networks </a:t>
            </a:r>
            <a:r>
              <a:rPr lang="en-US" altLang="zh-CN" sz="2400" dirty="0" smtClean="0"/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在危险的地方工作</a:t>
            </a:r>
            <a:r>
              <a:rPr lang="en-US" altLang="zh-CN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CN" sz="2400" dirty="0" smtClean="0"/>
              <a:t>D</a:t>
            </a:r>
            <a:r>
              <a:rPr lang="en-US" altLang="zh-CN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istributed environmental monitoring | e.g., portable chemical (</a:t>
            </a:r>
            <a:r>
              <a:rPr lang="zh-CN" alt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分布式环境下的监视</a:t>
            </a:r>
            <a:r>
              <a:rPr lang="en-US" altLang="zh-CN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and </a:t>
            </a:r>
            <a:r>
              <a:rPr lang="en-US" altLang="zh-CN" sz="2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biological sensor  arrays </a:t>
            </a:r>
            <a:r>
              <a:rPr lang="en-US" altLang="zh-CN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detecting toxic pollutants</a:t>
            </a:r>
          </a:p>
          <a:p>
            <a:r>
              <a:rPr lang="en-US" altLang="zh-CN" sz="2400" dirty="0" smtClean="0"/>
              <a:t>A</a:t>
            </a:r>
            <a:r>
              <a:rPr lang="en-US" altLang="zh-CN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utonomous sampling for biological applications | </a:t>
            </a:r>
            <a:r>
              <a:rPr lang="en-US" altLang="zh-CN" sz="24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e.g.,monitoring</a:t>
            </a:r>
            <a:r>
              <a:rPr lang="en-US" altLang="zh-CN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species in risk, validation of climate and oceanographic models </a:t>
            </a:r>
            <a:r>
              <a:rPr lang="zh-CN" alt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自主采样 </a:t>
            </a:r>
            <a:endParaRPr lang="en-US" altLang="zh-CN" sz="24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2400" dirty="0" smtClean="0"/>
              <a:t>S</a:t>
            </a:r>
            <a:r>
              <a:rPr lang="en-US" altLang="zh-CN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cience imaging | e.g., </a:t>
            </a:r>
            <a:r>
              <a:rPr lang="en-US" altLang="zh-CN" sz="24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multispacecraft</a:t>
            </a:r>
            <a:r>
              <a:rPr lang="en-US" altLang="zh-CN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distributed interferometers flying in formation to enable imaging at </a:t>
            </a:r>
            <a:r>
              <a:rPr lang="en-US" altLang="zh-CN" sz="24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microarcsecond</a:t>
            </a:r>
            <a:r>
              <a:rPr lang="en-US" altLang="zh-CN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resolution </a:t>
            </a:r>
            <a:r>
              <a:rPr lang="zh-CN" alt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科学成像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2362200"/>
          </a:xfrm>
        </p:spPr>
        <p:txBody>
          <a:bodyPr/>
          <a:lstStyle/>
          <a:p>
            <a:r>
              <a:rPr lang="zh-CN" altLang="en-US" dirty="0" smtClean="0"/>
              <a:t>嵌入式机器人</a:t>
            </a:r>
            <a:endParaRPr lang="en-US" altLang="zh-CN" dirty="0" smtClean="0"/>
          </a:p>
          <a:p>
            <a:r>
              <a:rPr lang="zh-CN" altLang="en-US" dirty="0" smtClean="0"/>
              <a:t>飞机编队飞行，队形控制</a:t>
            </a:r>
            <a:endParaRPr lang="en-US" altLang="zh-CN" dirty="0" smtClean="0"/>
          </a:p>
          <a:p>
            <a:r>
              <a:rPr lang="zh-CN" altLang="en-US" dirty="0" smtClean="0"/>
              <a:t>小卫星群</a:t>
            </a:r>
            <a:endParaRPr lang="en-US" altLang="zh-CN" dirty="0" smtClean="0"/>
          </a:p>
          <a:p>
            <a:r>
              <a:rPr lang="zh-CN" altLang="en-US" dirty="0" smtClean="0"/>
              <a:t>无线传感网络</a:t>
            </a:r>
            <a:endParaRPr lang="zh-CN" altLang="en-US" dirty="0"/>
          </a:p>
        </p:txBody>
      </p:sp>
      <p:pic>
        <p:nvPicPr>
          <p:cNvPr id="56321" name="Picture 1" descr="C:\Users\Administrator\AppData\Roaming\Tencent\Users\672583674\QQ\WinTemp\RichOle\NFWYNT$$[N~_D7{A@LG9_O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038600"/>
            <a:ext cx="9339943" cy="228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26" name="Picture 6" descr="D:\用户目录\Pictures\robitic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419600" cy="3297701"/>
          </a:xfrm>
          <a:prstGeom prst="rect">
            <a:avLst/>
          </a:prstGeom>
          <a:noFill/>
        </p:spPr>
      </p:pic>
      <p:pic>
        <p:nvPicPr>
          <p:cNvPr id="81927" name="Picture 7" descr="D:\用户目录\Pictures\swarm-bot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505200"/>
            <a:ext cx="5034556" cy="3352800"/>
          </a:xfrm>
          <a:prstGeom prst="rect">
            <a:avLst/>
          </a:prstGeom>
          <a:noFill/>
        </p:spPr>
      </p:pic>
      <p:pic>
        <p:nvPicPr>
          <p:cNvPr id="81928" name="Picture 8" descr="D:\用户目录\Pictures\swarmanoid-aaa1-201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8659" y="0"/>
            <a:ext cx="5325341" cy="3124200"/>
          </a:xfrm>
          <a:prstGeom prst="rect">
            <a:avLst/>
          </a:prstGeom>
          <a:noFill/>
        </p:spPr>
      </p:pic>
      <p:pic>
        <p:nvPicPr>
          <p:cNvPr id="81929" name="Picture 9" descr="D:\用户目录\Pictures\imagesCAHIZART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67839" y="3200400"/>
            <a:ext cx="4476161" cy="3352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Crayons">
      <a:majorFont>
        <a:latin typeface="Comic Sans MS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Crayons</Template>
  <TotalTime>3710</TotalTime>
  <Words>1876</Words>
  <Application>Microsoft Office PowerPoint</Application>
  <PresentationFormat>全屏显示(4:3)</PresentationFormat>
  <Paragraphs>160</Paragraphs>
  <Slides>50</Slides>
  <Notes>0</Notes>
  <HiddenSlides>0</HiddenSlides>
  <MMClips>0</MMClips>
  <ScaleCrop>false</ScaleCrop>
  <HeadingPairs>
    <vt:vector size="8" baseType="variant">
      <vt:variant>
        <vt:lpstr>主题</vt:lpstr>
      </vt:variant>
      <vt:variant>
        <vt:i4>1</vt:i4>
      </vt:variant>
      <vt:variant>
        <vt:lpstr>链接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54" baseType="lpstr">
      <vt:lpstr>Crayons</vt:lpstr>
      <vt:lpstr>D:\project\2015\NSFC - 上交版本后打开\正文模板－－面上项目0225.doc!_1486716117\Drawing\~页-1\Sheet.2</vt:lpstr>
      <vt:lpstr>Equation</vt:lpstr>
      <vt:lpstr>Visio</vt:lpstr>
      <vt:lpstr>多智能体控制概述</vt:lpstr>
      <vt:lpstr>提纲</vt:lpstr>
      <vt:lpstr>多智能体系统</vt:lpstr>
      <vt:lpstr>什么是多智能体系统</vt:lpstr>
      <vt:lpstr>生物界的群体自组织行为</vt:lpstr>
      <vt:lpstr>Able to 控制目标</vt:lpstr>
      <vt:lpstr>多智能体系统的应用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Local agent interactions giving rise to global behavior</vt:lpstr>
      <vt:lpstr>PowerPoint 演示文稿</vt:lpstr>
      <vt:lpstr>2014年《科学》杂志十大科学进展之一 http://news.sciencenet.cn/htmlnews/2014/12/309623.shtm</vt:lpstr>
      <vt:lpstr>Termites机器人的特点</vt:lpstr>
      <vt:lpstr>PowerPoint 演示文稿</vt:lpstr>
      <vt:lpstr>应用例子</vt:lpstr>
      <vt:lpstr>PowerPoint 演示文稿</vt:lpstr>
      <vt:lpstr>Research program: what are we after?</vt:lpstr>
      <vt:lpstr>要用到的方法和技术</vt:lpstr>
      <vt:lpstr>PowerPoint 演示文稿</vt:lpstr>
      <vt:lpstr>PowerPoint 演示文稿</vt:lpstr>
      <vt:lpstr>目前的研究方法分类</vt:lpstr>
      <vt:lpstr>研究进展——多智能位置部署</vt:lpstr>
      <vt:lpstr>网络拓扑通讯图：其中的一个实例</vt:lpstr>
      <vt:lpstr>用PDE建模</vt:lpstr>
      <vt:lpstr>PDE的平衡点</vt:lpstr>
      <vt:lpstr>两个二维复值方程确定的位置部署流形</vt:lpstr>
      <vt:lpstr>PowerPoint 演示文稿</vt:lpstr>
      <vt:lpstr>PowerPoint 演示文稿</vt:lpstr>
      <vt:lpstr>多智能体系统边界控制器设计的基本思路</vt:lpstr>
      <vt:lpstr>PDE描述的多智能体模型</vt:lpstr>
      <vt:lpstr>控制器设计</vt:lpstr>
      <vt:lpstr>证明系统在L2,H1和H2空间稳定</vt:lpstr>
      <vt:lpstr>观测器设计</vt:lpstr>
      <vt:lpstr>证明带观测器的系统在L2,H1和H2空间稳定</vt:lpstr>
      <vt:lpstr>离散化获得分布式控制律</vt:lpstr>
      <vt:lpstr>离散化获得分布式控制律</vt:lpstr>
      <vt:lpstr>仿真</vt:lpstr>
      <vt:lpstr>PowerPoint 演示文稿</vt:lpstr>
      <vt:lpstr>PowerPoint 演示文稿</vt:lpstr>
      <vt:lpstr>PowerPoint 演示文稿</vt:lpstr>
      <vt:lpstr>PowerPoint 演示文稿</vt:lpstr>
      <vt:lpstr>Khepera III机器人</vt:lpstr>
      <vt:lpstr>Khepera 4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SDWM</cp:lastModifiedBy>
  <cp:revision>370</cp:revision>
  <cp:lastPrinted>1601-01-01T00:00:00Z</cp:lastPrinted>
  <dcterms:created xsi:type="dcterms:W3CDTF">1601-01-01T00:00:00Z</dcterms:created>
  <dcterms:modified xsi:type="dcterms:W3CDTF">2015-03-02T10:58:12Z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